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74" r:id="rId7"/>
    <p:sldId id="275" r:id="rId8"/>
    <p:sldId id="276" r:id="rId9"/>
    <p:sldId id="277" r:id="rId10"/>
    <p:sldId id="278" r:id="rId11"/>
    <p:sldId id="263" r:id="rId12"/>
    <p:sldId id="264" r:id="rId13"/>
    <p:sldId id="265" r:id="rId14"/>
    <p:sldId id="266" r:id="rId15"/>
    <p:sldId id="267" r:id="rId16"/>
    <p:sldId id="268" r:id="rId17"/>
    <p:sldId id="269" r:id="rId18"/>
    <p:sldId id="270" r:id="rId19"/>
    <p:sldId id="271" r:id="rId20"/>
    <p:sldId id="272" r:id="rId21"/>
    <p:sldId id="273"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19" r:id="rId38"/>
    <p:sldId id="294" r:id="rId39"/>
    <p:sldId id="295" r:id="rId40"/>
    <p:sldId id="296" r:id="rId41"/>
    <p:sldId id="297" r:id="rId42"/>
    <p:sldId id="298" r:id="rId43"/>
    <p:sldId id="299" r:id="rId44"/>
    <p:sldId id="300" r:id="rId45"/>
    <p:sldId id="301" r:id="rId46"/>
    <p:sldId id="302" r:id="rId47"/>
    <p:sldId id="318" r:id="rId48"/>
    <p:sldId id="317"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20"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sorterViewPr>
    <p:cViewPr>
      <p:scale>
        <a:sx n="100" d="100"/>
        <a:sy n="100" d="100"/>
      </p:scale>
      <p:origin x="0" y="-118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5B5740-E0F3-4185-8C34-184FB8BE30D7}"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324143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B5740-E0F3-4185-8C34-184FB8BE30D7}"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59119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B5740-E0F3-4185-8C34-184FB8BE30D7}"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31041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B5740-E0F3-4185-8C34-184FB8BE30D7}"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310482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5B5740-E0F3-4185-8C34-184FB8BE30D7}"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204933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5B5740-E0F3-4185-8C34-184FB8BE30D7}"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21839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5B5740-E0F3-4185-8C34-184FB8BE30D7}"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33939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5B5740-E0F3-4185-8C34-184FB8BE30D7}"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224118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B5740-E0F3-4185-8C34-184FB8BE30D7}"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66990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5B5740-E0F3-4185-8C34-184FB8BE30D7}"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16786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5B5740-E0F3-4185-8C34-184FB8BE30D7}"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09063-358B-46BC-B811-26E8B76E6903}" type="slidenum">
              <a:rPr lang="en-US" smtClean="0"/>
              <a:t>‹#›</a:t>
            </a:fld>
            <a:endParaRPr lang="en-US"/>
          </a:p>
        </p:txBody>
      </p:sp>
    </p:spTree>
    <p:extLst>
      <p:ext uri="{BB962C8B-B14F-4D97-AF65-F5344CB8AC3E}">
        <p14:creationId xmlns:p14="http://schemas.microsoft.com/office/powerpoint/2010/main" val="53762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extLst>
              <a:ext uri="{BEBA8EAE-BF5A-486C-A8C5-ECC9F3942E4B}">
                <a14:imgProps xmlns:a14="http://schemas.microsoft.com/office/drawing/2010/main">
                  <a14:imgLayer r:embed="rId14">
                    <a14:imgEffect>
                      <a14:artisticMarker trans="100000" size="1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B5740-E0F3-4185-8C34-184FB8BE30D7}" type="datetimeFigureOut">
              <a:rPr lang="en-US" smtClean="0"/>
              <a:t>9/21/2018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09063-358B-46BC-B811-26E8B76E6903}" type="slidenum">
              <a:rPr lang="en-US" smtClean="0"/>
              <a:t>‹#›</a:t>
            </a:fld>
            <a:endParaRPr lang="en-US"/>
          </a:p>
        </p:txBody>
      </p:sp>
    </p:spTree>
    <p:extLst>
      <p:ext uri="{BB962C8B-B14F-4D97-AF65-F5344CB8AC3E}">
        <p14:creationId xmlns:p14="http://schemas.microsoft.com/office/powerpoint/2010/main" val="226568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mIen7mJBpT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okffa.org/page.aspx?ID=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Parliamentary Procedure</a:t>
            </a:r>
            <a:endParaRPr lang="en-US" b="1" dirty="0"/>
          </a:p>
        </p:txBody>
      </p:sp>
      <p:sp>
        <p:nvSpPr>
          <p:cNvPr id="3" name="Content Placeholder 2"/>
          <p:cNvSpPr>
            <a:spLocks noGrp="1"/>
          </p:cNvSpPr>
          <p:nvPr>
            <p:ph idx="1"/>
          </p:nvPr>
        </p:nvSpPr>
        <p:spPr/>
        <p:txBody>
          <a:bodyPr/>
          <a:lstStyle/>
          <a:p>
            <a:pPr marL="0" indent="0">
              <a:buNone/>
            </a:pPr>
            <a:r>
              <a:rPr lang="en-US" dirty="0" smtClean="0"/>
              <a:t>Four objectives of Parliamentary Procedure:</a:t>
            </a:r>
          </a:p>
          <a:p>
            <a:pPr marL="514350" indent="-514350">
              <a:buAutoNum type="arabicPeriod"/>
            </a:pPr>
            <a:r>
              <a:rPr lang="en-US" dirty="0" smtClean="0"/>
              <a:t>Only one subject at a time may be dealt with.  This facilitates the</a:t>
            </a:r>
          </a:p>
          <a:p>
            <a:pPr marL="0" indent="0">
              <a:buNone/>
            </a:pPr>
            <a:r>
              <a:rPr lang="en-US" dirty="0" smtClean="0"/>
              <a:t>       transaction of business.</a:t>
            </a:r>
          </a:p>
          <a:p>
            <a:pPr marL="514350" indent="-514350">
              <a:buAutoNum type="arabicPeriod" startAt="2"/>
            </a:pPr>
            <a:r>
              <a:rPr lang="en-US" dirty="0" smtClean="0"/>
              <a:t>Extends courtesy to everyone.  Promotes cooperation and harmony.</a:t>
            </a:r>
          </a:p>
          <a:p>
            <a:pPr marL="514350" indent="-514350">
              <a:buAutoNum type="arabicPeriod" startAt="2"/>
            </a:pPr>
            <a:r>
              <a:rPr lang="en-US" dirty="0" smtClean="0"/>
              <a:t>Observes the rule of majority.  Ensures that all members have equal rights, privileges and obligations.</a:t>
            </a:r>
          </a:p>
          <a:p>
            <a:pPr marL="514350" indent="-514350">
              <a:buAutoNum type="arabicPeriod" startAt="4"/>
            </a:pPr>
            <a:r>
              <a:rPr lang="en-US" dirty="0" smtClean="0"/>
              <a:t>Ensures the rights of the minority.  Even if the majority has the right to decide, the minority has the right to be heard.</a:t>
            </a:r>
          </a:p>
          <a:p>
            <a:endParaRPr lang="en-US" dirty="0"/>
          </a:p>
        </p:txBody>
      </p:sp>
    </p:spTree>
    <p:extLst>
      <p:ext uri="{BB962C8B-B14F-4D97-AF65-F5344CB8AC3E}">
        <p14:creationId xmlns:p14="http://schemas.microsoft.com/office/powerpoint/2010/main" val="11538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Order of Business</a:t>
            </a:r>
            <a:endParaRPr lang="en-US" dirty="0"/>
          </a:p>
        </p:txBody>
      </p:sp>
      <p:sp>
        <p:nvSpPr>
          <p:cNvPr id="3" name="Content Placeholder 2"/>
          <p:cNvSpPr>
            <a:spLocks noGrp="1"/>
          </p:cNvSpPr>
          <p:nvPr>
            <p:ph idx="1"/>
          </p:nvPr>
        </p:nvSpPr>
        <p:spPr/>
        <p:txBody>
          <a:bodyPr/>
          <a:lstStyle/>
          <a:p>
            <a:pPr marL="0" indent="0">
              <a:buNone/>
            </a:pPr>
            <a:r>
              <a:rPr lang="en-US" b="1" dirty="0" smtClean="0"/>
              <a:t>Entertainment, Recreation, and/or Refreshments </a:t>
            </a:r>
            <a:r>
              <a:rPr lang="en-US" dirty="0" smtClean="0"/>
              <a:t>– As planned by the recreation committee and should follow the meeting to increase interest in attendance.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5945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a Presiding Officer</a:t>
            </a:r>
            <a:endParaRPr lang="en-US" b="1" dirty="0"/>
          </a:p>
        </p:txBody>
      </p:sp>
      <p:sp>
        <p:nvSpPr>
          <p:cNvPr id="3" name="Content Placeholder 2"/>
          <p:cNvSpPr>
            <a:spLocks noGrp="1"/>
          </p:cNvSpPr>
          <p:nvPr>
            <p:ph idx="1"/>
          </p:nvPr>
        </p:nvSpPr>
        <p:spPr/>
        <p:txBody>
          <a:bodyPr/>
          <a:lstStyle/>
          <a:p>
            <a:pPr marL="0" indent="0">
              <a:buNone/>
            </a:pPr>
            <a:r>
              <a:rPr lang="en-US" dirty="0" smtClean="0"/>
              <a:t>It is the duty </a:t>
            </a:r>
            <a:r>
              <a:rPr lang="en-US" dirty="0" smtClean="0"/>
              <a:t>of the chair </a:t>
            </a:r>
            <a:r>
              <a:rPr lang="en-US" dirty="0" smtClean="0"/>
              <a:t>(President) to see that the rules of order are followed democratically without favoritism.  </a:t>
            </a:r>
          </a:p>
          <a:p>
            <a:pPr marL="0" indent="0">
              <a:buNone/>
            </a:pPr>
            <a:endParaRPr lang="en-US" dirty="0"/>
          </a:p>
          <a:p>
            <a:pPr marL="0" indent="0">
              <a:buNone/>
            </a:pPr>
            <a:r>
              <a:rPr lang="en-US" dirty="0" smtClean="0"/>
              <a:t>All matters receive adequate discussion.</a:t>
            </a:r>
          </a:p>
          <a:p>
            <a:pPr marL="0" indent="0">
              <a:buNone/>
            </a:pPr>
            <a:endParaRPr lang="en-US" dirty="0"/>
          </a:p>
          <a:p>
            <a:pPr marL="0" indent="0">
              <a:buNone/>
            </a:pPr>
            <a:r>
              <a:rPr lang="en-US" dirty="0" smtClean="0"/>
              <a:t>The decisions made by the meeting are reflective of the careful judgement of the voting majority.</a:t>
            </a:r>
          </a:p>
          <a:p>
            <a:pPr marL="0" indent="0">
              <a:buNone/>
            </a:pPr>
            <a:endParaRPr lang="en-US" dirty="0"/>
          </a:p>
        </p:txBody>
      </p:sp>
    </p:spTree>
    <p:extLst>
      <p:ext uri="{BB962C8B-B14F-4D97-AF65-F5344CB8AC3E}">
        <p14:creationId xmlns:p14="http://schemas.microsoft.com/office/powerpoint/2010/main" val="291559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a Presiding Officer</a:t>
            </a:r>
            <a:endParaRPr lang="en-US" dirty="0"/>
          </a:p>
        </p:txBody>
      </p:sp>
      <p:sp>
        <p:nvSpPr>
          <p:cNvPr id="3" name="Content Placeholder 2"/>
          <p:cNvSpPr>
            <a:spLocks noGrp="1"/>
          </p:cNvSpPr>
          <p:nvPr>
            <p:ph idx="1"/>
          </p:nvPr>
        </p:nvSpPr>
        <p:spPr/>
        <p:txBody>
          <a:bodyPr/>
          <a:lstStyle/>
          <a:p>
            <a:pPr marL="0" indent="0">
              <a:buNone/>
            </a:pPr>
            <a:r>
              <a:rPr lang="en-US" dirty="0" smtClean="0"/>
              <a:t>Specific Rules are:</a:t>
            </a:r>
          </a:p>
          <a:p>
            <a:pPr marL="0" indent="0">
              <a:buNone/>
            </a:pPr>
            <a:endParaRPr lang="en-US" dirty="0" smtClean="0"/>
          </a:p>
          <a:p>
            <a:pPr marL="0" indent="0">
              <a:buNone/>
            </a:pPr>
            <a:r>
              <a:rPr lang="en-US" dirty="0" smtClean="0"/>
              <a:t>1.  Call the meeting to order</a:t>
            </a:r>
          </a:p>
          <a:p>
            <a:pPr marL="514350" indent="-514350">
              <a:buAutoNum type="arabicPeriod" startAt="2"/>
            </a:pPr>
            <a:r>
              <a:rPr lang="en-US" dirty="0" smtClean="0"/>
              <a:t>State the business on the agenda which needs to be dealt with</a:t>
            </a:r>
          </a:p>
          <a:p>
            <a:pPr marL="514350" indent="-514350">
              <a:buAutoNum type="arabicPeriod" startAt="2"/>
            </a:pPr>
            <a:r>
              <a:rPr lang="en-US" dirty="0" smtClean="0"/>
              <a:t>Recognize members wishing to speak</a:t>
            </a:r>
          </a:p>
          <a:p>
            <a:pPr marL="514350" indent="-514350">
              <a:buAutoNum type="arabicPeriod" startAt="2"/>
            </a:pPr>
            <a:r>
              <a:rPr lang="en-US" dirty="0" smtClean="0"/>
              <a:t>Should be familiar with parliamentary law</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469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a Presiding Officer</a:t>
            </a:r>
            <a:endParaRPr lang="en-US" dirty="0"/>
          </a:p>
        </p:txBody>
      </p:sp>
      <p:sp>
        <p:nvSpPr>
          <p:cNvPr id="3" name="Content Placeholder 2"/>
          <p:cNvSpPr>
            <a:spLocks noGrp="1"/>
          </p:cNvSpPr>
          <p:nvPr>
            <p:ph idx="1"/>
          </p:nvPr>
        </p:nvSpPr>
        <p:spPr/>
        <p:txBody>
          <a:bodyPr/>
          <a:lstStyle/>
          <a:p>
            <a:pPr marL="0" indent="0">
              <a:buNone/>
            </a:pPr>
            <a:r>
              <a:rPr lang="en-US" dirty="0" smtClean="0"/>
              <a:t>Common Sense Rules:</a:t>
            </a:r>
          </a:p>
          <a:p>
            <a:pPr marL="514350" indent="-514350">
              <a:buAutoNum type="arabicPeriod"/>
            </a:pPr>
            <a:r>
              <a:rPr lang="en-US" dirty="0" smtClean="0"/>
              <a:t>Fair Play – Fair-minded moderator to all members</a:t>
            </a:r>
          </a:p>
          <a:p>
            <a:pPr marL="514350" indent="-514350">
              <a:buAutoNum type="arabicPeriod"/>
            </a:pPr>
            <a:r>
              <a:rPr lang="en-US" dirty="0" smtClean="0"/>
              <a:t>Avoid Confusion – Chair decides who has the floor</a:t>
            </a:r>
          </a:p>
          <a:p>
            <a:pPr marL="514350" indent="-514350">
              <a:buAutoNum type="arabicPeriod"/>
            </a:pPr>
            <a:r>
              <a:rPr lang="en-US" dirty="0" smtClean="0"/>
              <a:t>To the Point – See to it that members are brief and to the point when speaking</a:t>
            </a:r>
          </a:p>
          <a:p>
            <a:pPr marL="514350" indent="-514350">
              <a:buAutoNum type="arabicPeriod"/>
            </a:pPr>
            <a:r>
              <a:rPr lang="en-US" dirty="0" smtClean="0"/>
              <a:t>Talk Loud – Don’t shout, but loud enough for all to hear</a:t>
            </a:r>
          </a:p>
          <a:p>
            <a:pPr marL="514350" indent="-514350">
              <a:buAutoNum type="arabicPeriod"/>
            </a:pPr>
            <a:r>
              <a:rPr lang="en-US" dirty="0" smtClean="0"/>
              <a:t>Decisions on important matters should be made with thorough discussion from all sides of the question</a:t>
            </a:r>
            <a:endParaRPr lang="en-US" dirty="0"/>
          </a:p>
        </p:txBody>
      </p:sp>
    </p:spTree>
    <p:extLst>
      <p:ext uri="{BB962C8B-B14F-4D97-AF65-F5344CB8AC3E}">
        <p14:creationId xmlns:p14="http://schemas.microsoft.com/office/powerpoint/2010/main" val="10834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General Rules of the Assembly</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a:t>
            </a:r>
            <a:r>
              <a:rPr lang="en-US" b="1" dirty="0" smtClean="0"/>
              <a:t>Quorum</a:t>
            </a:r>
            <a:r>
              <a:rPr lang="en-US" dirty="0" smtClean="0"/>
              <a:t> should be present at any meeting where business is to be conducted.</a:t>
            </a:r>
          </a:p>
          <a:p>
            <a:pPr marL="0" indent="0">
              <a:buNone/>
            </a:pPr>
            <a:endParaRPr lang="en-US" dirty="0" smtClean="0"/>
          </a:p>
          <a:p>
            <a:pPr marL="0" indent="0">
              <a:buNone/>
            </a:pPr>
            <a:r>
              <a:rPr lang="en-US" dirty="0" smtClean="0"/>
              <a:t>Quorum – The minimum number of members required to be present in order for business to be transacted.  The chair should determine quorum before meeting.</a:t>
            </a:r>
          </a:p>
          <a:p>
            <a:pPr marL="0" indent="0">
              <a:buNone/>
            </a:pPr>
            <a:endParaRPr lang="en-US" dirty="0"/>
          </a:p>
          <a:p>
            <a:pPr marL="0" indent="0">
              <a:buNone/>
            </a:pPr>
            <a:r>
              <a:rPr lang="en-US" dirty="0" smtClean="0"/>
              <a:t>Usually it is one member over 50% of the total membership.  The bylaws could state that business could be conducted with a different total, such as 10% of the active membership.  But this must be stated clearly in the bylaws of the organization.</a:t>
            </a:r>
            <a:endParaRPr lang="en-US" dirty="0"/>
          </a:p>
        </p:txBody>
      </p:sp>
    </p:spTree>
    <p:extLst>
      <p:ext uri="{BB962C8B-B14F-4D97-AF65-F5344CB8AC3E}">
        <p14:creationId xmlns:p14="http://schemas.microsoft.com/office/powerpoint/2010/main" val="39822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Main Motion</a:t>
            </a:r>
            <a:endParaRPr lang="en-US" b="1" dirty="0"/>
          </a:p>
        </p:txBody>
      </p:sp>
      <p:sp>
        <p:nvSpPr>
          <p:cNvPr id="3" name="Content Placeholder 2"/>
          <p:cNvSpPr>
            <a:spLocks noGrp="1"/>
          </p:cNvSpPr>
          <p:nvPr>
            <p:ph idx="1"/>
          </p:nvPr>
        </p:nvSpPr>
        <p:spPr/>
        <p:txBody>
          <a:bodyPr/>
          <a:lstStyle/>
          <a:p>
            <a:pPr marL="0" indent="0">
              <a:buNone/>
            </a:pPr>
            <a:r>
              <a:rPr lang="en-US" dirty="0" smtClean="0"/>
              <a:t>A </a:t>
            </a:r>
            <a:r>
              <a:rPr lang="en-US" b="1" dirty="0" smtClean="0"/>
              <a:t>Main Motion </a:t>
            </a:r>
            <a:r>
              <a:rPr lang="en-US" dirty="0" smtClean="0"/>
              <a:t>that is one of the most important kind of motion because it is made for the purpose of getting something done.</a:t>
            </a:r>
          </a:p>
          <a:p>
            <a:pPr marL="0" indent="0">
              <a:buNone/>
            </a:pPr>
            <a:endParaRPr lang="en-US" dirty="0"/>
          </a:p>
          <a:p>
            <a:pPr marL="0" indent="0">
              <a:buNone/>
            </a:pPr>
            <a:r>
              <a:rPr lang="en-US" dirty="0" smtClean="0"/>
              <a:t>Any member entitled to vote at the meeting may propose any action that can properly be taken by that meeting.</a:t>
            </a:r>
            <a:endParaRPr lang="en-US" dirty="0"/>
          </a:p>
        </p:txBody>
      </p:sp>
    </p:spTree>
    <p:extLst>
      <p:ext uri="{BB962C8B-B14F-4D97-AF65-F5344CB8AC3E}">
        <p14:creationId xmlns:p14="http://schemas.microsoft.com/office/powerpoint/2010/main" val="11219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Main Motion</a:t>
            </a:r>
            <a:endParaRPr lang="en-US" dirty="0"/>
          </a:p>
        </p:txBody>
      </p:sp>
      <p:sp>
        <p:nvSpPr>
          <p:cNvPr id="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Member rises </a:t>
            </a:r>
            <a:r>
              <a:rPr lang="en-US" altLang="en-US" dirty="0" smtClean="0">
                <a:ea typeface="ＭＳ Ｐゴシック" panose="020B0600070205080204" pitchFamily="34" charset="-128"/>
              </a:rPr>
              <a:t>or raises his hand and </a:t>
            </a:r>
            <a:r>
              <a:rPr lang="en-US" altLang="en-US" dirty="0">
                <a:ea typeface="ＭＳ Ｐゴシック" panose="020B0600070205080204" pitchFamily="34" charset="-128"/>
              </a:rPr>
              <a:t>addresses the Chair.</a:t>
            </a:r>
          </a:p>
          <a:p>
            <a:pPr lvl="1"/>
            <a:r>
              <a:rPr lang="en-US" altLang="en-US" dirty="0">
                <a:ea typeface="ＭＳ Ｐゴシック" panose="020B0600070205080204" pitchFamily="34" charset="-128"/>
              </a:rPr>
              <a:t>“Mr./Madam President or Chairperson.”</a:t>
            </a:r>
          </a:p>
          <a:p>
            <a:r>
              <a:rPr lang="en-US" altLang="en-US" dirty="0">
                <a:ea typeface="ＭＳ Ｐゴシック" panose="020B0600070205080204" pitchFamily="34" charset="-128"/>
              </a:rPr>
              <a:t>Chair recognizes the member.</a:t>
            </a:r>
          </a:p>
          <a:p>
            <a:r>
              <a:rPr lang="en-US" altLang="en-US" dirty="0">
                <a:ea typeface="ＭＳ Ｐゴシック" panose="020B0600070205080204" pitchFamily="34" charset="-128"/>
              </a:rPr>
              <a:t>Member states:</a:t>
            </a:r>
          </a:p>
          <a:p>
            <a:pPr lvl="1"/>
            <a:r>
              <a:rPr lang="en-US" altLang="en-US" dirty="0">
                <a:ea typeface="ＭＳ Ｐゴシック" panose="020B0600070205080204" pitchFamily="34" charset="-128"/>
              </a:rPr>
              <a:t>“I move that _______ (states motion</a:t>
            </a:r>
            <a:r>
              <a:rPr lang="en-US" altLang="en-US" dirty="0" smtClean="0">
                <a:ea typeface="ＭＳ Ｐゴシック" panose="020B0600070205080204" pitchFamily="34" charset="-128"/>
              </a:rPr>
              <a:t>).”</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Second to motion (not necessary to stand or be recognized).</a:t>
            </a:r>
          </a:p>
          <a:p>
            <a:pPr lvl="1"/>
            <a:r>
              <a:rPr lang="en-US" altLang="en-US" dirty="0" smtClean="0">
                <a:ea typeface="ＭＳ Ｐゴシック" panose="020B0600070205080204" pitchFamily="34" charset="-128"/>
              </a:rPr>
              <a:t>The Chairman may have to ask, “Will anyone second this motion?”</a:t>
            </a:r>
          </a:p>
          <a:p>
            <a:pPr lvl="1"/>
            <a:r>
              <a:rPr lang="en-US" altLang="en-US" dirty="0" smtClean="0">
                <a:ea typeface="ＭＳ Ｐゴシック" panose="020B0600070205080204" pitchFamily="34" charset="-128"/>
              </a:rPr>
              <a:t>“I second the motion.”  </a:t>
            </a:r>
            <a:endParaRPr lang="en-US" altLang="en-US" dirty="0">
              <a:ea typeface="ＭＳ Ｐゴシック" panose="020B0600070205080204" pitchFamily="34" charset="-128"/>
            </a:endParaRPr>
          </a:p>
          <a:p>
            <a:r>
              <a:rPr lang="en-US" dirty="0" smtClean="0"/>
              <a:t>If no one is willing to 2</a:t>
            </a:r>
            <a:r>
              <a:rPr lang="en-US" baseline="30000" dirty="0" smtClean="0"/>
              <a:t>nd</a:t>
            </a:r>
            <a:r>
              <a:rPr lang="en-US" dirty="0" smtClean="0"/>
              <a:t> motion, the “motion is dropped for lack of a 2</a:t>
            </a:r>
            <a:r>
              <a:rPr lang="en-US" baseline="30000" dirty="0" smtClean="0"/>
              <a:t>nd</a:t>
            </a:r>
            <a:r>
              <a:rPr lang="en-US" dirty="0"/>
              <a:t> </a:t>
            </a:r>
            <a:r>
              <a:rPr lang="en-US" dirty="0" smtClean="0"/>
              <a:t>“ and proceed to the next order of business.</a:t>
            </a:r>
            <a:endParaRPr lang="en-US" dirty="0"/>
          </a:p>
        </p:txBody>
      </p:sp>
    </p:spTree>
    <p:extLst>
      <p:ext uri="{BB962C8B-B14F-4D97-AF65-F5344CB8AC3E}">
        <p14:creationId xmlns:p14="http://schemas.microsoft.com/office/powerpoint/2010/main" val="10557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Main Motion</a:t>
            </a:r>
            <a:endParaRPr lang="en-US" dirty="0"/>
          </a:p>
        </p:txBody>
      </p:sp>
      <p:sp>
        <p:nvSpPr>
          <p:cNvPr id="3" name="Content Placeholder 2"/>
          <p:cNvSpPr>
            <a:spLocks noGrp="1"/>
          </p:cNvSpPr>
          <p:nvPr>
            <p:ph idx="1"/>
          </p:nvPr>
        </p:nvSpPr>
        <p:spPr/>
        <p:txBody>
          <a:bodyPr>
            <a:normAutofit/>
          </a:bodyPr>
          <a:lstStyle/>
          <a:p>
            <a:r>
              <a:rPr lang="en-US" altLang="en-US" dirty="0">
                <a:ea typeface="ＭＳ Ｐゴシック" panose="020B0600070205080204" pitchFamily="34" charset="-128"/>
              </a:rPr>
              <a:t>Chair states motion</a:t>
            </a:r>
            <a:r>
              <a:rPr lang="en-US" altLang="en-US" dirty="0" smtClean="0">
                <a:ea typeface="ＭＳ Ｐゴシック" panose="020B0600070205080204" pitchFamily="34" charset="-128"/>
              </a:rPr>
              <a:t>:</a:t>
            </a:r>
          </a:p>
          <a:p>
            <a:pPr marL="0" indent="0">
              <a:buNone/>
            </a:pP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“It has been moved by (name) and seconded that </a:t>
            </a:r>
            <a:r>
              <a:rPr lang="en-US" altLang="en-US" dirty="0" smtClean="0">
                <a:ea typeface="ＭＳ Ｐゴシック" panose="020B0600070205080204" pitchFamily="34" charset="-128"/>
              </a:rPr>
              <a:t>_________.”</a:t>
            </a:r>
          </a:p>
          <a:p>
            <a:pPr lvl="1"/>
            <a:r>
              <a:rPr lang="en-US" altLang="en-US" dirty="0" smtClean="0">
                <a:ea typeface="ＭＳ Ｐゴシック" panose="020B0600070205080204" pitchFamily="34" charset="-128"/>
              </a:rPr>
              <a:t>(Repeated by the chair so that everyone can hear it distinctly)</a:t>
            </a:r>
          </a:p>
          <a:p>
            <a:pPr lvl="1"/>
            <a:r>
              <a:rPr lang="en-US" altLang="en-US" dirty="0" smtClean="0">
                <a:ea typeface="ＭＳ Ｐゴシック" panose="020B0600070205080204" pitchFamily="34" charset="-128"/>
              </a:rPr>
              <a:t>“Is there any discussion on the motion?”</a:t>
            </a:r>
          </a:p>
          <a:p>
            <a:pPr lvl="1"/>
            <a:r>
              <a:rPr lang="en-US" altLang="en-US" dirty="0" smtClean="0">
                <a:ea typeface="ＭＳ Ｐゴシック" panose="020B0600070205080204" pitchFamily="34" charset="-128"/>
              </a:rPr>
              <a:t>The floor is now open for members to discuss.</a:t>
            </a:r>
          </a:p>
        </p:txBody>
      </p:sp>
    </p:spTree>
    <p:extLst>
      <p:ext uri="{BB962C8B-B14F-4D97-AF65-F5344CB8AC3E}">
        <p14:creationId xmlns:p14="http://schemas.microsoft.com/office/powerpoint/2010/main" val="25896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Discussion</a:t>
            </a:r>
            <a:endParaRPr lang="en-US" b="1" dirty="0"/>
          </a:p>
        </p:txBody>
      </p:sp>
      <p:sp>
        <p:nvSpPr>
          <p:cNvPr id="3" name="Content Placeholder 2"/>
          <p:cNvSpPr>
            <a:spLocks noGrp="1"/>
          </p:cNvSpPr>
          <p:nvPr>
            <p:ph idx="1"/>
          </p:nvPr>
        </p:nvSpPr>
        <p:spPr/>
        <p:txBody>
          <a:bodyPr/>
          <a:lstStyle/>
          <a:p>
            <a:pPr lvl="1"/>
            <a:r>
              <a:rPr lang="en-US" altLang="en-US" sz="2800" dirty="0">
                <a:ea typeface="ＭＳ Ｐゴシック" panose="020B0600070205080204" pitchFamily="34" charset="-128"/>
              </a:rPr>
              <a:t>If debatable, every member has right to </a:t>
            </a:r>
            <a:r>
              <a:rPr lang="en-US" altLang="en-US" sz="2800" dirty="0" smtClean="0">
                <a:ea typeface="ＭＳ Ｐゴシック" panose="020B0600070205080204" pitchFamily="34" charset="-128"/>
              </a:rPr>
              <a:t>debate</a:t>
            </a:r>
          </a:p>
          <a:p>
            <a:pPr lvl="1"/>
            <a:r>
              <a:rPr lang="en-US" altLang="en-US" sz="2800" dirty="0" smtClean="0">
                <a:ea typeface="ＭＳ Ｐゴシック" panose="020B0600070205080204" pitchFamily="34" charset="-128"/>
              </a:rPr>
              <a:t>Chair </a:t>
            </a:r>
            <a:r>
              <a:rPr lang="en-US" altLang="en-US" sz="2800" dirty="0">
                <a:ea typeface="ＭＳ Ｐゴシック" panose="020B0600070205080204" pitchFamily="34" charset="-128"/>
              </a:rPr>
              <a:t>refrains from debate while presiding</a:t>
            </a:r>
          </a:p>
          <a:p>
            <a:pPr lvl="1"/>
            <a:r>
              <a:rPr lang="en-US" altLang="en-US" sz="2800" dirty="0">
                <a:ea typeface="ＭＳ Ｐゴシック" panose="020B0600070205080204" pitchFamily="34" charset="-128"/>
              </a:rPr>
              <a:t>Proposer of motion has first right of debate</a:t>
            </a:r>
          </a:p>
          <a:p>
            <a:pPr lvl="1"/>
            <a:r>
              <a:rPr lang="en-US" altLang="en-US" sz="2800" dirty="0">
                <a:ea typeface="ＭＳ Ｐゴシック" panose="020B0600070205080204" pitchFamily="34" charset="-128"/>
              </a:rPr>
              <a:t>Must be related (germane) only to </a:t>
            </a:r>
            <a:r>
              <a:rPr lang="en-US" altLang="en-US" sz="2800" dirty="0" smtClean="0">
                <a:ea typeface="ＭＳ Ｐゴシック" panose="020B0600070205080204" pitchFamily="34" charset="-128"/>
              </a:rPr>
              <a:t>motion on the floor</a:t>
            </a:r>
          </a:p>
          <a:p>
            <a:pPr lvl="1"/>
            <a:r>
              <a:rPr lang="en-US" altLang="en-US" sz="2800" dirty="0" smtClean="0">
                <a:ea typeface="ＭＳ Ｐゴシック" panose="020B0600070205080204" pitchFamily="34" charset="-128"/>
              </a:rPr>
              <a:t>A member can only speak twice on the same question during the same day</a:t>
            </a:r>
          </a:p>
          <a:p>
            <a:pPr marL="457200" lvl="1" indent="0">
              <a:buNone/>
            </a:pPr>
            <a:endParaRPr lang="en-US" altLang="en-US" sz="2800" dirty="0" smtClean="0">
              <a:ea typeface="ＭＳ Ｐゴシック" panose="020B0600070205080204" pitchFamily="34" charset="-128"/>
            </a:endParaRPr>
          </a:p>
          <a:p>
            <a:pPr marL="457200" lvl="1" indent="0">
              <a:buNone/>
            </a:pPr>
            <a:endParaRPr lang="en-US" altLang="en-US" dirty="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67172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Main Motion</a:t>
            </a:r>
            <a:endParaRPr lang="en-US" b="1" dirty="0"/>
          </a:p>
        </p:txBody>
      </p:sp>
      <p:sp>
        <p:nvSpPr>
          <p:cNvPr id="3" name="Content Placeholder 2"/>
          <p:cNvSpPr>
            <a:spLocks noGrp="1"/>
          </p:cNvSpPr>
          <p:nvPr>
            <p:ph idx="1"/>
          </p:nvPr>
        </p:nvSpPr>
        <p:spPr/>
        <p:txBody>
          <a:bodyPr/>
          <a:lstStyle/>
          <a:p>
            <a:pPr marL="0" indent="0">
              <a:buNone/>
            </a:pPr>
            <a:r>
              <a:rPr lang="en-US" dirty="0" smtClean="0"/>
              <a:t>When it is time to close debate on a motion (other than previous question)</a:t>
            </a:r>
          </a:p>
          <a:p>
            <a:pPr marL="0" indent="0">
              <a:buNone/>
            </a:pPr>
            <a:endParaRPr lang="en-US" dirty="0"/>
          </a:p>
          <a:p>
            <a:r>
              <a:rPr lang="en-US" altLang="en-US" dirty="0">
                <a:ea typeface="ＭＳ Ｐゴシック" panose="020B0600070205080204" pitchFamily="34" charset="-128"/>
              </a:rPr>
              <a:t>The Chair says:</a:t>
            </a:r>
          </a:p>
          <a:p>
            <a:pPr lvl="1"/>
            <a:r>
              <a:rPr lang="en-US" altLang="en-US" dirty="0">
                <a:ea typeface="ＭＳ Ｐゴシック" panose="020B0600070205080204" pitchFamily="34" charset="-128"/>
              </a:rPr>
              <a:t>“If there is no further discussion, </a:t>
            </a:r>
            <a:r>
              <a:rPr lang="en-US" altLang="en-US" dirty="0" smtClean="0">
                <a:ea typeface="ＭＳ Ｐゴシック" panose="020B0600070205080204" pitchFamily="34" charset="-128"/>
              </a:rPr>
              <a:t>we shall proceed to vote on the </a:t>
            </a:r>
            <a:r>
              <a:rPr lang="en-US" altLang="en-US" dirty="0">
                <a:ea typeface="ＭＳ Ｐゴシック" panose="020B0600070205080204" pitchFamily="34" charset="-128"/>
              </a:rPr>
              <a:t>motion </a:t>
            </a:r>
            <a:r>
              <a:rPr lang="en-US" altLang="en-US" dirty="0" smtClean="0">
                <a:ea typeface="ＭＳ Ｐゴシック" panose="020B0600070205080204" pitchFamily="34" charset="-128"/>
              </a:rPr>
              <a:t>which is </a:t>
            </a:r>
            <a:r>
              <a:rPr lang="en-US" altLang="en-US" dirty="0">
                <a:ea typeface="ＭＳ Ｐゴシック" panose="020B0600070205080204" pitchFamily="34" charset="-128"/>
              </a:rPr>
              <a:t>_______(restate motion).”</a:t>
            </a:r>
          </a:p>
          <a:p>
            <a:pPr marL="0" indent="0">
              <a:buNone/>
            </a:pPr>
            <a:endParaRPr lang="en-US" dirty="0"/>
          </a:p>
        </p:txBody>
      </p:sp>
    </p:spTree>
    <p:extLst>
      <p:ext uri="{BB962C8B-B14F-4D97-AF65-F5344CB8AC3E}">
        <p14:creationId xmlns:p14="http://schemas.microsoft.com/office/powerpoint/2010/main" val="2721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Basic Principles</a:t>
            </a:r>
            <a:endParaRPr lang="en-US" b="1" dirty="0"/>
          </a:p>
        </p:txBody>
      </p:sp>
      <p:sp>
        <p:nvSpPr>
          <p:cNvPr id="3" name="Content Placeholder 2"/>
          <p:cNvSpPr>
            <a:spLocks noGrp="1"/>
          </p:cNvSpPr>
          <p:nvPr>
            <p:ph idx="1"/>
          </p:nvPr>
        </p:nvSpPr>
        <p:spPr/>
        <p:txBody>
          <a:bodyPr/>
          <a:lstStyle/>
          <a:p>
            <a:pPr marL="609600" indent="-609600"/>
            <a:r>
              <a:rPr lang="en-US" altLang="en-US" dirty="0">
                <a:ea typeface="ＭＳ Ｐゴシック" panose="020B0600070205080204" pitchFamily="34" charset="-128"/>
              </a:rPr>
              <a:t>A quorum must be present for the group to act.</a:t>
            </a:r>
          </a:p>
          <a:p>
            <a:pPr marL="990600" lvl="1" indent="-533400"/>
            <a:r>
              <a:rPr lang="en-US" altLang="en-US" dirty="0">
                <a:ea typeface="ＭＳ Ｐゴシック" panose="020B0600070205080204" pitchFamily="34" charset="-128"/>
              </a:rPr>
              <a:t>As defined by the by-laws</a:t>
            </a:r>
          </a:p>
          <a:p>
            <a:pPr marL="990600" lvl="1" indent="-533400"/>
            <a:r>
              <a:rPr lang="en-US" altLang="en-US" dirty="0">
                <a:ea typeface="ＭＳ Ｐゴシック" panose="020B0600070205080204" pitchFamily="34" charset="-128"/>
              </a:rPr>
              <a:t>If not, then majority of membership</a:t>
            </a:r>
          </a:p>
          <a:p>
            <a:pPr marL="609600" indent="-609600"/>
            <a:r>
              <a:rPr lang="en-US" altLang="en-US" dirty="0">
                <a:ea typeface="ＭＳ Ｐゴシック" panose="020B0600070205080204" pitchFamily="34" charset="-128"/>
              </a:rPr>
              <a:t>Only one question should be considered at any given time.</a:t>
            </a:r>
          </a:p>
          <a:p>
            <a:pPr marL="609600" indent="-609600"/>
            <a:r>
              <a:rPr lang="en-US" altLang="en-US" dirty="0">
                <a:ea typeface="ＭＳ Ｐゴシック" panose="020B0600070205080204" pitchFamily="34" charset="-128"/>
              </a:rPr>
              <a:t>No member should speak until recognized by the chair.</a:t>
            </a:r>
          </a:p>
          <a:p>
            <a:pPr marL="609600" indent="-609600"/>
            <a:r>
              <a:rPr lang="en-US" altLang="en-US" dirty="0">
                <a:ea typeface="ＭＳ Ｐゴシック" panose="020B0600070205080204" pitchFamily="34" charset="-128"/>
              </a:rPr>
              <a:t>The chair should maintain strict impartiality during discussion.</a:t>
            </a:r>
          </a:p>
          <a:p>
            <a:pPr marL="990600" lvl="1" indent="-533400"/>
            <a:r>
              <a:rPr lang="en-US" altLang="en-US" dirty="0">
                <a:ea typeface="ＭＳ Ｐゴシック" panose="020B0600070205080204" pitchFamily="34" charset="-128"/>
              </a:rPr>
              <a:t>Chair can vote if it will affect the outcome</a:t>
            </a:r>
          </a:p>
          <a:p>
            <a:pPr marL="0" indent="0">
              <a:buNone/>
            </a:pPr>
            <a:endParaRPr lang="en-US" dirty="0"/>
          </a:p>
        </p:txBody>
      </p:sp>
    </p:spTree>
    <p:extLst>
      <p:ext uri="{BB962C8B-B14F-4D97-AF65-F5344CB8AC3E}">
        <p14:creationId xmlns:p14="http://schemas.microsoft.com/office/powerpoint/2010/main" val="3450053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Voting on Motion</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Vote:</a:t>
            </a:r>
          </a:p>
          <a:p>
            <a:pPr lvl="1"/>
            <a:r>
              <a:rPr lang="en-US" altLang="en-US" dirty="0" smtClean="0">
                <a:ea typeface="ＭＳ Ｐゴシック" panose="020B0600070205080204" pitchFamily="34" charset="-128"/>
              </a:rPr>
              <a:t>The Chair says, “All those in favor of ______(the motion is stated) say ‘aye.’  Those opposed say ‘no.’</a:t>
            </a:r>
          </a:p>
          <a:p>
            <a:pPr lvl="1"/>
            <a:r>
              <a:rPr lang="en-US" altLang="en-US" dirty="0" smtClean="0">
                <a:ea typeface="ＭＳ Ｐゴシック" panose="020B0600070205080204" pitchFamily="34" charset="-128"/>
              </a:rPr>
              <a:t>If motion requires 2/3 vote, ask for rising or by show of hands.</a:t>
            </a:r>
          </a:p>
          <a:p>
            <a:pPr lvl="1"/>
            <a:r>
              <a:rPr lang="en-US" altLang="en-US" dirty="0" smtClean="0">
                <a:ea typeface="ＭＳ Ｐゴシック" panose="020B0600070205080204" pitchFamily="34" charset="-128"/>
              </a:rPr>
              <a:t>Should always ask for those opposed.</a:t>
            </a:r>
          </a:p>
          <a:p>
            <a:r>
              <a:rPr lang="en-US" altLang="en-US" dirty="0">
                <a:ea typeface="ＭＳ Ｐゴシック" panose="020B0600070205080204" pitchFamily="34" charset="-128"/>
              </a:rPr>
              <a:t>Result of the vote is stated by chair.</a:t>
            </a:r>
          </a:p>
          <a:p>
            <a:pPr lvl="1"/>
            <a:r>
              <a:rPr lang="en-US" altLang="en-US" dirty="0" smtClean="0">
                <a:ea typeface="ＭＳ Ｐゴシック" panose="020B0600070205080204" pitchFamily="34" charset="-128"/>
              </a:rPr>
              <a:t>“The motion is carried” or “the motion is lost.”</a:t>
            </a:r>
          </a:p>
          <a:p>
            <a:pPr lvl="1"/>
            <a:r>
              <a:rPr lang="en-US" altLang="en-US" dirty="0" smtClean="0">
                <a:ea typeface="ＭＳ Ｐゴシック" panose="020B0600070205080204" pitchFamily="34" charset="-128"/>
              </a:rPr>
              <a:t>If counted vote, give number on both sides</a:t>
            </a:r>
          </a:p>
          <a:p>
            <a:pPr marL="0" indent="0">
              <a:buNone/>
            </a:pPr>
            <a:endParaRPr lang="en-US" dirty="0"/>
          </a:p>
        </p:txBody>
      </p:sp>
    </p:spTree>
    <p:extLst>
      <p:ext uri="{BB962C8B-B14F-4D97-AF65-F5344CB8AC3E}">
        <p14:creationId xmlns:p14="http://schemas.microsoft.com/office/powerpoint/2010/main" val="42487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Tie Vote</a:t>
            </a:r>
            <a:endParaRPr lang="en-US" b="1" dirty="0"/>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A tie vote is a failed vote</a:t>
            </a:r>
          </a:p>
          <a:p>
            <a:r>
              <a:rPr lang="en-US" altLang="en-US" dirty="0" smtClean="0">
                <a:ea typeface="ＭＳ Ｐゴシック" panose="020B0600070205080204" pitchFamily="34" charset="-128"/>
              </a:rPr>
              <a:t>President/chair does not have to break a tie unless specified in bylaws</a:t>
            </a:r>
          </a:p>
          <a:p>
            <a:r>
              <a:rPr lang="en-US" altLang="en-US" dirty="0" smtClean="0">
                <a:ea typeface="ＭＳ Ｐゴシック" panose="020B0600070205080204" pitchFamily="34" charset="-128"/>
              </a:rPr>
              <a:t>President/chair can vote to make or break a tie vote</a:t>
            </a:r>
          </a:p>
          <a:p>
            <a:r>
              <a:rPr lang="en-US" altLang="en-US" dirty="0" smtClean="0">
                <a:ea typeface="ＭＳ Ｐゴシック" panose="020B0600070205080204" pitchFamily="34" charset="-128"/>
              </a:rPr>
              <a:t> The chair can vote anytime it will affect the outcome</a:t>
            </a:r>
          </a:p>
          <a:p>
            <a:endParaRPr lang="en-US" altLang="en-US" dirty="0" smtClean="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21954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Privileged Motions</a:t>
            </a:r>
            <a:endParaRPr lang="en-US" b="1" dirty="0"/>
          </a:p>
        </p:txBody>
      </p:sp>
      <p:sp>
        <p:nvSpPr>
          <p:cNvPr id="3" name="Content Placeholder 2"/>
          <p:cNvSpPr>
            <a:spLocks noGrp="1"/>
          </p:cNvSpPr>
          <p:nvPr>
            <p:ph idx="1"/>
          </p:nvPr>
        </p:nvSpPr>
        <p:spPr/>
        <p:txBody>
          <a:bodyPr/>
          <a:lstStyle/>
          <a:p>
            <a:r>
              <a:rPr lang="en-US" dirty="0" smtClean="0"/>
              <a:t>Privileged motions is the category of motions that relate to the privileges of members and must be handled immediately.</a:t>
            </a:r>
          </a:p>
          <a:p>
            <a:r>
              <a:rPr lang="en-US" dirty="0" smtClean="0"/>
              <a:t>As such, privileged motions rank higher in precedence than any other category of motions.</a:t>
            </a:r>
          </a:p>
          <a:p>
            <a:r>
              <a:rPr lang="en-US" dirty="0" smtClean="0"/>
              <a:t>The first 13 motions in the chart of permissible motions are ranked by order of precedence.</a:t>
            </a:r>
          </a:p>
          <a:p>
            <a:r>
              <a:rPr lang="en-US" dirty="0" smtClean="0"/>
              <a:t>There are only two that pertain to the Conduct of Meeting contest.</a:t>
            </a:r>
            <a:endParaRPr lang="en-US" dirty="0"/>
          </a:p>
        </p:txBody>
      </p:sp>
    </p:spTree>
    <p:extLst>
      <p:ext uri="{BB962C8B-B14F-4D97-AF65-F5344CB8AC3E}">
        <p14:creationId xmlns:p14="http://schemas.microsoft.com/office/powerpoint/2010/main" val="190269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Raise a Question of Privilege</a:t>
            </a:r>
            <a:endParaRPr lang="en-US" b="1" dirty="0"/>
          </a:p>
        </p:txBody>
      </p:sp>
      <p:sp>
        <p:nvSpPr>
          <p:cNvPr id="3" name="Content Placeholder 2"/>
          <p:cNvSpPr>
            <a:spLocks noGrp="1"/>
          </p:cNvSpPr>
          <p:nvPr>
            <p:ph idx="1"/>
          </p:nvPr>
        </p:nvSpPr>
        <p:spPr/>
        <p:txBody>
          <a:bodyPr/>
          <a:lstStyle/>
          <a:p>
            <a:r>
              <a:rPr lang="en-US" dirty="0" smtClean="0"/>
              <a:t>A motion that allows a member to make an individual request, or a request on behalf of the assembly that deals with the immediate comfort or convenience of the assembly.</a:t>
            </a:r>
          </a:p>
          <a:p>
            <a:r>
              <a:rPr lang="en-US" dirty="0" smtClean="0"/>
              <a:t>It is not debatable</a:t>
            </a:r>
          </a:p>
          <a:p>
            <a:r>
              <a:rPr lang="en-US" dirty="0" smtClean="0"/>
              <a:t>It is not amendable</a:t>
            </a:r>
          </a:p>
          <a:p>
            <a:r>
              <a:rPr lang="en-US" dirty="0" smtClean="0"/>
              <a:t>It does not require a second</a:t>
            </a:r>
          </a:p>
          <a:p>
            <a:r>
              <a:rPr lang="en-US" dirty="0" smtClean="0"/>
              <a:t>A member can interrupt a speaker to move Question of Privilege</a:t>
            </a:r>
          </a:p>
          <a:p>
            <a:r>
              <a:rPr lang="en-US" dirty="0" smtClean="0"/>
              <a:t>The chair makes the decision on Question of Privilege (No vote)</a:t>
            </a:r>
            <a:endParaRPr lang="en-US" dirty="0"/>
          </a:p>
        </p:txBody>
      </p:sp>
    </p:spTree>
    <p:extLst>
      <p:ext uri="{BB962C8B-B14F-4D97-AF65-F5344CB8AC3E}">
        <p14:creationId xmlns:p14="http://schemas.microsoft.com/office/powerpoint/2010/main" val="6771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Raise a Question of Privilege</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“I rise to a question of privilege affecting the assembly.”</a:t>
            </a:r>
          </a:p>
          <a:p>
            <a:r>
              <a:rPr lang="en-US" dirty="0" smtClean="0"/>
              <a:t>Chair: “State your question.”</a:t>
            </a:r>
          </a:p>
          <a:p>
            <a:r>
              <a:rPr lang="en-US" dirty="0" smtClean="0"/>
              <a:t>Member: “May we dim the room lights so we can see the agenda on the projector screen?”</a:t>
            </a:r>
          </a:p>
          <a:p>
            <a:r>
              <a:rPr lang="en-US" dirty="0" smtClean="0"/>
              <a:t>Chair: “Your request is well-taken.  Please dim the meeting room lights.”</a:t>
            </a:r>
          </a:p>
          <a:p>
            <a:pPr marL="0" indent="0">
              <a:buNone/>
            </a:pPr>
            <a:endParaRPr lang="en-US" dirty="0"/>
          </a:p>
        </p:txBody>
      </p:sp>
    </p:spTree>
    <p:extLst>
      <p:ext uri="{BB962C8B-B14F-4D97-AF65-F5344CB8AC3E}">
        <p14:creationId xmlns:p14="http://schemas.microsoft.com/office/powerpoint/2010/main" val="32136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Recess</a:t>
            </a:r>
            <a:endParaRPr lang="en-US" b="1" dirty="0"/>
          </a:p>
        </p:txBody>
      </p:sp>
      <p:sp>
        <p:nvSpPr>
          <p:cNvPr id="3" name="Content Placeholder 2"/>
          <p:cNvSpPr>
            <a:spLocks noGrp="1"/>
          </p:cNvSpPr>
          <p:nvPr>
            <p:ph idx="1"/>
          </p:nvPr>
        </p:nvSpPr>
        <p:spPr/>
        <p:txBody>
          <a:bodyPr/>
          <a:lstStyle/>
          <a:p>
            <a:r>
              <a:rPr lang="en-US" dirty="0" smtClean="0"/>
              <a:t>Recess is a short break in the meeting.</a:t>
            </a:r>
          </a:p>
          <a:p>
            <a:r>
              <a:rPr lang="en-US" dirty="0" smtClean="0"/>
              <a:t>It is not debatable.</a:t>
            </a:r>
          </a:p>
          <a:p>
            <a:r>
              <a:rPr lang="en-US" dirty="0" smtClean="0"/>
              <a:t>It is amendable (Possibly with the length of the recess)</a:t>
            </a:r>
          </a:p>
          <a:p>
            <a:r>
              <a:rPr lang="en-US" dirty="0" smtClean="0"/>
              <a:t>It does require a second.</a:t>
            </a:r>
          </a:p>
          <a:p>
            <a:r>
              <a:rPr lang="en-US" dirty="0" smtClean="0"/>
              <a:t>A member may not interrupt a speaker to move to recess.</a:t>
            </a:r>
          </a:p>
          <a:p>
            <a:r>
              <a:rPr lang="en-US" dirty="0" smtClean="0"/>
              <a:t>Requires a majority vote to pass.</a:t>
            </a:r>
            <a:endParaRPr lang="en-US" dirty="0"/>
          </a:p>
        </p:txBody>
      </p:sp>
    </p:spTree>
    <p:extLst>
      <p:ext uri="{BB962C8B-B14F-4D97-AF65-F5344CB8AC3E}">
        <p14:creationId xmlns:p14="http://schemas.microsoft.com/office/powerpoint/2010/main" val="12776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Recess</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“I move to recess for 5 minutes.”</a:t>
            </a:r>
          </a:p>
          <a:p>
            <a:r>
              <a:rPr lang="en-US" dirty="0" smtClean="0"/>
              <a:t>Chair: “It has been moved and seconded to recess for 5 minutes.  This is a privileged motion that is not debatable and amendable.  Are there any amendments? (Pause).  Hearing none we will now proceed to vote.  All those in favor say AYE.  All opposed NAY.  Motion (passes/fails).  </a:t>
            </a:r>
          </a:p>
          <a:p>
            <a:r>
              <a:rPr lang="en-US" dirty="0" smtClean="0"/>
              <a:t>Could recess to a specific time (6:00 p.m.) or until ordered by the chair.</a:t>
            </a:r>
            <a:endParaRPr lang="en-US" dirty="0"/>
          </a:p>
        </p:txBody>
      </p:sp>
    </p:spTree>
    <p:extLst>
      <p:ext uri="{BB962C8B-B14F-4D97-AF65-F5344CB8AC3E}">
        <p14:creationId xmlns:p14="http://schemas.microsoft.com/office/powerpoint/2010/main" val="84698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Subsidiary Motions</a:t>
            </a:r>
            <a:endParaRPr lang="en-US" b="1" dirty="0"/>
          </a:p>
        </p:txBody>
      </p:sp>
      <p:sp>
        <p:nvSpPr>
          <p:cNvPr id="3" name="Content Placeholder 2"/>
          <p:cNvSpPr>
            <a:spLocks noGrp="1"/>
          </p:cNvSpPr>
          <p:nvPr>
            <p:ph idx="1"/>
          </p:nvPr>
        </p:nvSpPr>
        <p:spPr/>
        <p:txBody>
          <a:bodyPr/>
          <a:lstStyle/>
          <a:p>
            <a:r>
              <a:rPr lang="en-US" dirty="0" smtClean="0"/>
              <a:t>Subsidiary motions rank below privileged motions, and above the main motion in order of precedence.</a:t>
            </a:r>
          </a:p>
          <a:p>
            <a:r>
              <a:rPr lang="en-US" dirty="0" smtClean="0"/>
              <a:t>The purpose of the subsidiary motion is to help dispose of the main motion by either amending, voting, postponing, or killing the motion.</a:t>
            </a:r>
          </a:p>
          <a:p>
            <a:r>
              <a:rPr lang="en-US" dirty="0" smtClean="0"/>
              <a:t>There are 7 subsidiary motions on the chart of permissible motions.</a:t>
            </a:r>
          </a:p>
          <a:p>
            <a:r>
              <a:rPr lang="en-US" dirty="0" smtClean="0"/>
              <a:t>5 subsidiary motions can be part of the Conduct of Meeting contest.</a:t>
            </a:r>
            <a:endParaRPr lang="en-US" dirty="0"/>
          </a:p>
        </p:txBody>
      </p:sp>
    </p:spTree>
    <p:extLst>
      <p:ext uri="{BB962C8B-B14F-4D97-AF65-F5344CB8AC3E}">
        <p14:creationId xmlns:p14="http://schemas.microsoft.com/office/powerpoint/2010/main" val="10274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Previous Question</a:t>
            </a:r>
            <a:endParaRPr lang="en-US" b="1" dirty="0"/>
          </a:p>
        </p:txBody>
      </p:sp>
      <p:sp>
        <p:nvSpPr>
          <p:cNvPr id="3" name="Content Placeholder 2"/>
          <p:cNvSpPr>
            <a:spLocks noGrp="1"/>
          </p:cNvSpPr>
          <p:nvPr>
            <p:ph idx="1"/>
          </p:nvPr>
        </p:nvSpPr>
        <p:spPr>
          <a:xfrm>
            <a:off x="838200" y="1527048"/>
            <a:ext cx="10515600" cy="4649915"/>
          </a:xfrm>
        </p:spPr>
        <p:txBody>
          <a:bodyPr/>
          <a:lstStyle/>
          <a:p>
            <a:r>
              <a:rPr lang="en-US" dirty="0" smtClean="0"/>
              <a:t>When an assembly is discussing a motion and a member wishes to close debate and proceed to vote on the immediately pending motion, or all pending motions, he/she may move previous question.  If passed, debate on the motion stops, and the assembly proceeds to a vote.</a:t>
            </a:r>
          </a:p>
          <a:p>
            <a:r>
              <a:rPr lang="en-US" dirty="0" smtClean="0"/>
              <a:t>It is not debatable</a:t>
            </a:r>
          </a:p>
          <a:p>
            <a:r>
              <a:rPr lang="en-US" dirty="0" smtClean="0"/>
              <a:t>It is not amendable</a:t>
            </a:r>
          </a:p>
          <a:p>
            <a:r>
              <a:rPr lang="en-US" dirty="0" smtClean="0"/>
              <a:t>It requires a second</a:t>
            </a:r>
          </a:p>
          <a:p>
            <a:r>
              <a:rPr lang="en-US" dirty="0" smtClean="0"/>
              <a:t>A member may not interrupt another member who has the floor.</a:t>
            </a:r>
          </a:p>
          <a:p>
            <a:r>
              <a:rPr lang="en-US" dirty="0" smtClean="0"/>
              <a:t>It requires 2/3 vote to pass. </a:t>
            </a:r>
            <a:endParaRPr lang="en-US" dirty="0"/>
          </a:p>
        </p:txBody>
      </p:sp>
    </p:spTree>
    <p:extLst>
      <p:ext uri="{BB962C8B-B14F-4D97-AF65-F5344CB8AC3E}">
        <p14:creationId xmlns:p14="http://schemas.microsoft.com/office/powerpoint/2010/main" val="25674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Previous Question</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 I move previous question on all pending motions.” (Second)</a:t>
            </a:r>
          </a:p>
          <a:p>
            <a:r>
              <a:rPr lang="en-US" dirty="0" smtClean="0"/>
              <a:t>Chair: “ Previous question has been moved and seconded.  Those in favor of ordering previous question on all pending motions please rise.  Be seated.  Those opposed, please rise.  Be seated.  There are 2/3rds in the affirmative and previous question is ordered on all pending motions.”</a:t>
            </a:r>
          </a:p>
          <a:p>
            <a:r>
              <a:rPr lang="en-US" dirty="0" smtClean="0"/>
              <a:t>Proceed on voting on all pending motions starting with the most recent presented to the assembly. </a:t>
            </a:r>
            <a:endParaRPr lang="en-US" dirty="0"/>
          </a:p>
        </p:txBody>
      </p:sp>
    </p:spTree>
    <p:extLst>
      <p:ext uri="{BB962C8B-B14F-4D97-AF65-F5344CB8AC3E}">
        <p14:creationId xmlns:p14="http://schemas.microsoft.com/office/powerpoint/2010/main" val="26643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Use of the Gavel</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One Tap of the Gavel</a:t>
            </a:r>
          </a:p>
          <a:p>
            <a:pPr marL="0" indent="0">
              <a:buNone/>
            </a:pPr>
            <a:endParaRPr lang="en-US" dirty="0" smtClean="0"/>
          </a:p>
          <a:p>
            <a:pPr marL="914400" lvl="1" indent="-457200">
              <a:buAutoNum type="arabicPeriod"/>
            </a:pPr>
            <a:r>
              <a:rPr lang="en-US" dirty="0" smtClean="0"/>
              <a:t>Tells members to be seated </a:t>
            </a:r>
          </a:p>
          <a:p>
            <a:pPr marL="914400" lvl="1" indent="-457200">
              <a:buAutoNum type="arabicPeriod"/>
            </a:pPr>
            <a:r>
              <a:rPr lang="en-US" dirty="0" smtClean="0"/>
              <a:t>Used to signify the passage or failure of a motion</a:t>
            </a:r>
          </a:p>
          <a:p>
            <a:pPr marL="914400" lvl="1" indent="-457200">
              <a:buAutoNum type="arabicPeriod"/>
            </a:pPr>
            <a:r>
              <a:rPr lang="en-US" dirty="0" smtClean="0"/>
              <a:t>Used to adjourn a meeting</a:t>
            </a:r>
            <a:endParaRPr lang="en-US" dirty="0"/>
          </a:p>
        </p:txBody>
      </p:sp>
    </p:spTree>
    <p:extLst>
      <p:ext uri="{BB962C8B-B14F-4D97-AF65-F5344CB8AC3E}">
        <p14:creationId xmlns:p14="http://schemas.microsoft.com/office/powerpoint/2010/main" val="170112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Postpone Definitely</a:t>
            </a:r>
            <a:endParaRPr lang="en-US" b="1" dirty="0"/>
          </a:p>
        </p:txBody>
      </p:sp>
      <p:sp>
        <p:nvSpPr>
          <p:cNvPr id="3" name="Content Placeholder 2"/>
          <p:cNvSpPr>
            <a:spLocks noGrp="1"/>
          </p:cNvSpPr>
          <p:nvPr>
            <p:ph idx="1"/>
          </p:nvPr>
        </p:nvSpPr>
        <p:spPr/>
        <p:txBody>
          <a:bodyPr/>
          <a:lstStyle/>
          <a:p>
            <a:r>
              <a:rPr lang="en-US" dirty="0" smtClean="0"/>
              <a:t>If it appears that a pending motion should be delayed to a more appropriate time, a member may move to postpone to a certain time (or postpone definitely).</a:t>
            </a:r>
          </a:p>
          <a:p>
            <a:r>
              <a:rPr lang="en-US" dirty="0" smtClean="0"/>
              <a:t>It is debatable </a:t>
            </a:r>
          </a:p>
          <a:p>
            <a:r>
              <a:rPr lang="en-US" dirty="0" smtClean="0"/>
              <a:t>It is amendable</a:t>
            </a:r>
          </a:p>
          <a:p>
            <a:r>
              <a:rPr lang="en-US" dirty="0" smtClean="0"/>
              <a:t>It requires a second</a:t>
            </a:r>
          </a:p>
          <a:p>
            <a:r>
              <a:rPr lang="en-US" dirty="0" smtClean="0"/>
              <a:t>You can not interrupt another speaker that has the floor.</a:t>
            </a:r>
          </a:p>
          <a:p>
            <a:r>
              <a:rPr lang="en-US" dirty="0" smtClean="0"/>
              <a:t>Requires a majority vote to pass.</a:t>
            </a:r>
            <a:endParaRPr lang="en-US" dirty="0"/>
          </a:p>
        </p:txBody>
      </p:sp>
    </p:spTree>
    <p:extLst>
      <p:ext uri="{BB962C8B-B14F-4D97-AF65-F5344CB8AC3E}">
        <p14:creationId xmlns:p14="http://schemas.microsoft.com/office/powerpoint/2010/main" val="10377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Postpone Definitely</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“I move to postpone the motion to the next regularly scheduled meeting.” (Second)</a:t>
            </a:r>
          </a:p>
          <a:p>
            <a:r>
              <a:rPr lang="en-US" dirty="0" smtClean="0"/>
              <a:t>Chair: “It has been moved and seconded to postpone this motion to our next regularly scheduled meeting.  The motion to postpone to a certain time (definitely) is amendable, debatable, and requires a majority vote to pass.  Is there any discussion?”</a:t>
            </a:r>
            <a:endParaRPr lang="en-US" dirty="0"/>
          </a:p>
        </p:txBody>
      </p:sp>
    </p:spTree>
    <p:extLst>
      <p:ext uri="{BB962C8B-B14F-4D97-AF65-F5344CB8AC3E}">
        <p14:creationId xmlns:p14="http://schemas.microsoft.com/office/powerpoint/2010/main" val="8039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Commit or Refer</a:t>
            </a:r>
            <a:endParaRPr lang="en-US" b="1" dirty="0"/>
          </a:p>
        </p:txBody>
      </p:sp>
      <p:sp>
        <p:nvSpPr>
          <p:cNvPr id="3" name="Content Placeholder 2"/>
          <p:cNvSpPr>
            <a:spLocks noGrp="1"/>
          </p:cNvSpPr>
          <p:nvPr>
            <p:ph idx="1"/>
          </p:nvPr>
        </p:nvSpPr>
        <p:spPr/>
        <p:txBody>
          <a:bodyPr/>
          <a:lstStyle/>
          <a:p>
            <a:r>
              <a:rPr lang="en-US" dirty="0" smtClean="0"/>
              <a:t>If an assembly agrees that a pending motion needs further research and possible improvement, it may commit or refer the motion to a smaller group of members that make up a committee.</a:t>
            </a:r>
          </a:p>
          <a:p>
            <a:r>
              <a:rPr lang="en-US" dirty="0" smtClean="0"/>
              <a:t>It is debatable</a:t>
            </a:r>
          </a:p>
          <a:p>
            <a:r>
              <a:rPr lang="en-US" dirty="0" smtClean="0"/>
              <a:t>It is amendable</a:t>
            </a:r>
          </a:p>
          <a:p>
            <a:r>
              <a:rPr lang="en-US" dirty="0" smtClean="0"/>
              <a:t>It requires a second</a:t>
            </a:r>
          </a:p>
          <a:p>
            <a:r>
              <a:rPr lang="en-US" dirty="0" smtClean="0"/>
              <a:t>A member may not interrupt a speaker who has the floor.</a:t>
            </a:r>
          </a:p>
          <a:p>
            <a:r>
              <a:rPr lang="en-US" dirty="0" smtClean="0"/>
              <a:t>Requires a majority vote to pass.</a:t>
            </a:r>
          </a:p>
          <a:p>
            <a:pPr marL="0" indent="0">
              <a:buNone/>
            </a:pPr>
            <a:endParaRPr lang="en-US" dirty="0"/>
          </a:p>
        </p:txBody>
      </p:sp>
    </p:spTree>
    <p:extLst>
      <p:ext uri="{BB962C8B-B14F-4D97-AF65-F5344CB8AC3E}">
        <p14:creationId xmlns:p14="http://schemas.microsoft.com/office/powerpoint/2010/main" val="3733059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Commit or Refer</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“I move that the motion be referred to a committee of seven to be appointed by the chair and report back at our next regular meeting.” (Second)</a:t>
            </a:r>
          </a:p>
          <a:p>
            <a:r>
              <a:rPr lang="en-US" dirty="0" smtClean="0"/>
              <a:t>Chair: “It is moved and seconded to refer the motion to a committee of seven to be appointed by the chair.  This motion is amendable, debatable, and requires a majority vote to pass.  Is there any discussion?”</a:t>
            </a:r>
            <a:endParaRPr lang="en-US" dirty="0"/>
          </a:p>
        </p:txBody>
      </p:sp>
    </p:spTree>
    <p:extLst>
      <p:ext uri="{BB962C8B-B14F-4D97-AF65-F5344CB8AC3E}">
        <p14:creationId xmlns:p14="http://schemas.microsoft.com/office/powerpoint/2010/main" val="221308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Amend</a:t>
            </a:r>
            <a:endParaRPr lang="en-US" b="1" dirty="0"/>
          </a:p>
        </p:txBody>
      </p:sp>
      <p:sp>
        <p:nvSpPr>
          <p:cNvPr id="3" name="Content Placeholder 2"/>
          <p:cNvSpPr>
            <a:spLocks noGrp="1"/>
          </p:cNvSpPr>
          <p:nvPr>
            <p:ph idx="1"/>
          </p:nvPr>
        </p:nvSpPr>
        <p:spPr/>
        <p:txBody>
          <a:bodyPr/>
          <a:lstStyle/>
          <a:p>
            <a:r>
              <a:rPr lang="en-US" dirty="0" smtClean="0"/>
              <a:t>If an assembly agrees that a pending motion can be improved, it can adopt to change or amend the motion.  </a:t>
            </a:r>
          </a:p>
          <a:p>
            <a:r>
              <a:rPr lang="en-US" dirty="0" smtClean="0"/>
              <a:t>The motion to amend is one of the most common tools used by an assembly (and in contest).</a:t>
            </a:r>
          </a:p>
          <a:p>
            <a:r>
              <a:rPr lang="en-US" dirty="0" smtClean="0"/>
              <a:t>It is debatable (Only if it is applied to a debatable motion.)</a:t>
            </a:r>
          </a:p>
          <a:p>
            <a:r>
              <a:rPr lang="en-US" dirty="0" smtClean="0"/>
              <a:t>It is amendable</a:t>
            </a:r>
          </a:p>
          <a:p>
            <a:r>
              <a:rPr lang="en-US" dirty="0" smtClean="0"/>
              <a:t>It requires a second</a:t>
            </a:r>
          </a:p>
          <a:p>
            <a:r>
              <a:rPr lang="en-US" dirty="0" smtClean="0"/>
              <a:t>A speaker may not interrupt a speaker who has the floor.</a:t>
            </a:r>
          </a:p>
          <a:p>
            <a:r>
              <a:rPr lang="en-US" dirty="0" smtClean="0"/>
              <a:t>Requires a majority vote to pass.</a:t>
            </a:r>
            <a:endParaRPr lang="en-US" dirty="0"/>
          </a:p>
        </p:txBody>
      </p:sp>
    </p:spTree>
    <p:extLst>
      <p:ext uri="{BB962C8B-B14F-4D97-AF65-F5344CB8AC3E}">
        <p14:creationId xmlns:p14="http://schemas.microsoft.com/office/powerpoint/2010/main" val="33953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Amend</a:t>
            </a:r>
            <a:endParaRPr lang="en-US" b="1" dirty="0"/>
          </a:p>
        </p:txBody>
      </p:sp>
      <p:sp>
        <p:nvSpPr>
          <p:cNvPr id="3" name="Content Placeholder 2"/>
          <p:cNvSpPr>
            <a:spLocks noGrp="1"/>
          </p:cNvSpPr>
          <p:nvPr>
            <p:ph idx="1"/>
          </p:nvPr>
        </p:nvSpPr>
        <p:spPr/>
        <p:txBody>
          <a:bodyPr/>
          <a:lstStyle/>
          <a:p>
            <a:r>
              <a:rPr lang="en-US" dirty="0" smtClean="0"/>
              <a:t>There are three basic processes of an amend:</a:t>
            </a:r>
          </a:p>
          <a:p>
            <a:r>
              <a:rPr lang="en-US" dirty="0" smtClean="0"/>
              <a:t>1. 	Adding or inserting words or paragraphs to a motion on the floor.</a:t>
            </a:r>
          </a:p>
          <a:p>
            <a:r>
              <a:rPr lang="en-US" dirty="0" smtClean="0"/>
              <a:t>2.	Striking out words or paragraphs from a motion on the floor.</a:t>
            </a:r>
          </a:p>
          <a:p>
            <a:r>
              <a:rPr lang="en-US" dirty="0" smtClean="0"/>
              <a:t>3.	Striking out words and inserting words, in other words, substituting words or paragraphs to the existing motion on the floor.</a:t>
            </a:r>
          </a:p>
          <a:p>
            <a:r>
              <a:rPr lang="en-US" dirty="0" smtClean="0"/>
              <a:t>A motion that is amendable can be amended twice.  The first motion is considered the </a:t>
            </a:r>
            <a:r>
              <a:rPr lang="en-US" b="1" i="1" dirty="0" smtClean="0"/>
              <a:t>Primary amendment</a:t>
            </a:r>
            <a:r>
              <a:rPr lang="en-US" dirty="0" smtClean="0"/>
              <a:t>.  </a:t>
            </a:r>
          </a:p>
          <a:p>
            <a:r>
              <a:rPr lang="en-US" dirty="0" smtClean="0"/>
              <a:t>A primary amendment can be amended, which would result in a </a:t>
            </a:r>
            <a:r>
              <a:rPr lang="en-US" b="1" i="1" dirty="0" smtClean="0"/>
              <a:t>Secondary amendment</a:t>
            </a:r>
            <a:r>
              <a:rPr lang="en-US" dirty="0" smtClean="0"/>
              <a:t>.</a:t>
            </a:r>
            <a:endParaRPr lang="en-US" dirty="0"/>
          </a:p>
        </p:txBody>
      </p:sp>
    </p:spTree>
    <p:extLst>
      <p:ext uri="{BB962C8B-B14F-4D97-AF65-F5344CB8AC3E}">
        <p14:creationId xmlns:p14="http://schemas.microsoft.com/office/powerpoint/2010/main" val="42749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Amend</a:t>
            </a:r>
            <a:endParaRPr lang="en-US" b="1" dirty="0"/>
          </a:p>
        </p:txBody>
      </p:sp>
      <p:sp>
        <p:nvSpPr>
          <p:cNvPr id="3" name="Content Placeholder 2"/>
          <p:cNvSpPr>
            <a:spLocks noGrp="1"/>
          </p:cNvSpPr>
          <p:nvPr>
            <p:ph idx="1"/>
          </p:nvPr>
        </p:nvSpPr>
        <p:spPr>
          <a:xfrm>
            <a:off x="838200" y="1508760"/>
            <a:ext cx="10515600" cy="4668203"/>
          </a:xfrm>
        </p:spPr>
        <p:txBody>
          <a:bodyPr>
            <a:normAutofit lnSpcReduction="10000"/>
          </a:bodyPr>
          <a:lstStyle/>
          <a:p>
            <a:r>
              <a:rPr lang="en-US" dirty="0" smtClean="0"/>
              <a:t>Remember that discussion must remain germane to the motion on the floor. (It must relate to the immediate motion on the floor.)</a:t>
            </a:r>
          </a:p>
          <a:p>
            <a:r>
              <a:rPr lang="en-US" dirty="0" smtClean="0"/>
              <a:t>Remember that the member who moved to amend has the right to speak first on the amendment.</a:t>
            </a:r>
          </a:p>
          <a:p>
            <a:r>
              <a:rPr lang="en-US" dirty="0" smtClean="0"/>
              <a:t>Example:</a:t>
            </a:r>
          </a:p>
          <a:p>
            <a:r>
              <a:rPr lang="en-US" dirty="0" smtClean="0"/>
              <a:t>Member: “I move to amend the main motion by adding the words, “at our agricultural education building.”” (Second)</a:t>
            </a:r>
          </a:p>
          <a:p>
            <a:r>
              <a:rPr lang="en-US" dirty="0" smtClean="0"/>
              <a:t>Chair: “It has been properly moved and seconded to amend the main motion by adding the words, “at our agricultural education building.”  This is amendable, is debatable, and requires a majority vote to pass.  Is there any discussion?</a:t>
            </a:r>
            <a:endParaRPr lang="en-US" dirty="0"/>
          </a:p>
        </p:txBody>
      </p:sp>
    </p:spTree>
    <p:extLst>
      <p:ext uri="{BB962C8B-B14F-4D97-AF65-F5344CB8AC3E}">
        <p14:creationId xmlns:p14="http://schemas.microsoft.com/office/powerpoint/2010/main" val="7465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Amend</a:t>
            </a:r>
            <a:endParaRPr lang="en-US" b="1" dirty="0"/>
          </a:p>
        </p:txBody>
      </p:sp>
      <p:sp>
        <p:nvSpPr>
          <p:cNvPr id="3" name="Content Placeholder 2"/>
          <p:cNvSpPr>
            <a:spLocks noGrp="1"/>
          </p:cNvSpPr>
          <p:nvPr>
            <p:ph idx="1"/>
          </p:nvPr>
        </p:nvSpPr>
        <p:spPr/>
        <p:txBody>
          <a:bodyPr/>
          <a:lstStyle/>
          <a:p>
            <a:r>
              <a:rPr lang="en-US" dirty="0" smtClean="0"/>
              <a:t>If there is no discussion, remember that it is important that the chair restate the amendment and reads the motion how it will be as amended.</a:t>
            </a:r>
          </a:p>
          <a:p>
            <a:r>
              <a:rPr lang="en-US" dirty="0" smtClean="0"/>
              <a:t>Example:</a:t>
            </a:r>
          </a:p>
          <a:p>
            <a:r>
              <a:rPr lang="en-US" dirty="0" smtClean="0"/>
              <a:t>Chair: “Is there any discussion?  Seeing none we will now proceed to vote on the amendment which adds, “at our agricultural education building” so that the main motion as amended would read, (…).  All those in favor say AYE. Those opposed NAY.  Amend passes/fails.”</a:t>
            </a:r>
          </a:p>
          <a:p>
            <a:r>
              <a:rPr lang="en-US" dirty="0" smtClean="0"/>
              <a:t>The main motion that the amendment was attached to still has to be voted on after the amendment(s) have been voted on.</a:t>
            </a:r>
            <a:endParaRPr lang="en-US" dirty="0"/>
          </a:p>
        </p:txBody>
      </p:sp>
    </p:spTree>
    <p:extLst>
      <p:ext uri="{BB962C8B-B14F-4D97-AF65-F5344CB8AC3E}">
        <p14:creationId xmlns:p14="http://schemas.microsoft.com/office/powerpoint/2010/main" val="28051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Postpone Indefinitely</a:t>
            </a:r>
            <a:endParaRPr lang="en-US" b="1" dirty="0"/>
          </a:p>
        </p:txBody>
      </p:sp>
      <p:sp>
        <p:nvSpPr>
          <p:cNvPr id="3" name="Content Placeholder 2"/>
          <p:cNvSpPr>
            <a:spLocks noGrp="1"/>
          </p:cNvSpPr>
          <p:nvPr>
            <p:ph idx="1"/>
          </p:nvPr>
        </p:nvSpPr>
        <p:spPr/>
        <p:txBody>
          <a:bodyPr/>
          <a:lstStyle/>
          <a:p>
            <a:r>
              <a:rPr lang="en-US" dirty="0" smtClean="0"/>
              <a:t>If a main motion, or voting for a motion is perceived as undesirable, an assembly may adopt the motion to postpone indefinitely to kill the motion and avoid voting.</a:t>
            </a:r>
          </a:p>
          <a:p>
            <a:r>
              <a:rPr lang="en-US" dirty="0" smtClean="0"/>
              <a:t>It is debatable</a:t>
            </a:r>
          </a:p>
          <a:p>
            <a:r>
              <a:rPr lang="en-US" dirty="0" smtClean="0"/>
              <a:t>It is not amendable</a:t>
            </a:r>
          </a:p>
          <a:p>
            <a:r>
              <a:rPr lang="en-US" dirty="0" smtClean="0"/>
              <a:t>It requires a second</a:t>
            </a:r>
          </a:p>
          <a:p>
            <a:r>
              <a:rPr lang="en-US" dirty="0" smtClean="0"/>
              <a:t>A member may not interrupt another speaker who has the floor</a:t>
            </a:r>
          </a:p>
          <a:p>
            <a:r>
              <a:rPr lang="en-US" dirty="0" smtClean="0"/>
              <a:t>Requires a majority vote to pass</a:t>
            </a:r>
            <a:endParaRPr lang="en-US" dirty="0"/>
          </a:p>
        </p:txBody>
      </p:sp>
    </p:spTree>
    <p:extLst>
      <p:ext uri="{BB962C8B-B14F-4D97-AF65-F5344CB8AC3E}">
        <p14:creationId xmlns:p14="http://schemas.microsoft.com/office/powerpoint/2010/main" val="29837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Postpone Indefinitely</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“I move that the motion to (…) be postponed indefinitely.  (Second)</a:t>
            </a:r>
          </a:p>
          <a:p>
            <a:r>
              <a:rPr lang="en-US" dirty="0" smtClean="0"/>
              <a:t>Chair: “ It has been moved and seconded that the motion (…) be postponed indefinitely.  This is not amendable, is debatable, and requires a majority vote to pass.  Is there any discussion?  Seeing none, we will now proceed to vote.  All those in favor of postponing the motion to (…) please say AYE. All opposed say NAY.  Motion passes/fails.</a:t>
            </a:r>
            <a:endParaRPr lang="en-US" dirty="0"/>
          </a:p>
        </p:txBody>
      </p:sp>
    </p:spTree>
    <p:extLst>
      <p:ext uri="{BB962C8B-B14F-4D97-AF65-F5344CB8AC3E}">
        <p14:creationId xmlns:p14="http://schemas.microsoft.com/office/powerpoint/2010/main" val="11382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Use of the Gavel</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Two Taps of the Gavel</a:t>
            </a:r>
          </a:p>
          <a:p>
            <a:pPr marL="514350" indent="-514350">
              <a:buAutoNum type="arabicPeriod"/>
            </a:pPr>
            <a:r>
              <a:rPr lang="en-US" dirty="0" smtClean="0"/>
              <a:t>Brings the meeting to order</a:t>
            </a:r>
          </a:p>
          <a:p>
            <a:pPr marL="0" indent="0">
              <a:buNone/>
            </a:pPr>
            <a:endParaRPr lang="en-US" dirty="0"/>
          </a:p>
        </p:txBody>
      </p:sp>
    </p:spTree>
    <p:extLst>
      <p:ext uri="{BB962C8B-B14F-4D97-AF65-F5344CB8AC3E}">
        <p14:creationId xmlns:p14="http://schemas.microsoft.com/office/powerpoint/2010/main" val="35636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Incidental Motions</a:t>
            </a:r>
            <a:endParaRPr lang="en-US" b="1" dirty="0"/>
          </a:p>
        </p:txBody>
      </p:sp>
      <p:sp>
        <p:nvSpPr>
          <p:cNvPr id="3" name="Content Placeholder 2"/>
          <p:cNvSpPr>
            <a:spLocks noGrp="1"/>
          </p:cNvSpPr>
          <p:nvPr>
            <p:ph idx="1"/>
          </p:nvPr>
        </p:nvSpPr>
        <p:spPr/>
        <p:txBody>
          <a:bodyPr/>
          <a:lstStyle/>
          <a:p>
            <a:r>
              <a:rPr lang="en-US" dirty="0" smtClean="0"/>
              <a:t>As the name implies, incidental motions are the class of motions that occur incidentally in relation to other motions or procedures.  As such, incidental motions are not ranked in order of precedence.  They are typically moved on and quickly disposed.</a:t>
            </a:r>
          </a:p>
          <a:p>
            <a:r>
              <a:rPr lang="en-US" dirty="0" smtClean="0"/>
              <a:t>There are 3 motions that are part of the conduct of meeting contest.</a:t>
            </a:r>
          </a:p>
          <a:p>
            <a:endParaRPr lang="en-US" dirty="0"/>
          </a:p>
        </p:txBody>
      </p:sp>
    </p:spTree>
    <p:extLst>
      <p:ext uri="{BB962C8B-B14F-4D97-AF65-F5344CB8AC3E}">
        <p14:creationId xmlns:p14="http://schemas.microsoft.com/office/powerpoint/2010/main" val="11267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Parliamentary Inquiry</a:t>
            </a:r>
            <a:endParaRPr lang="en-US" b="1" dirty="0"/>
          </a:p>
        </p:txBody>
      </p:sp>
      <p:sp>
        <p:nvSpPr>
          <p:cNvPr id="3" name="Content Placeholder 2"/>
          <p:cNvSpPr>
            <a:spLocks noGrp="1"/>
          </p:cNvSpPr>
          <p:nvPr>
            <p:ph idx="1"/>
          </p:nvPr>
        </p:nvSpPr>
        <p:spPr/>
        <p:txBody>
          <a:bodyPr/>
          <a:lstStyle/>
          <a:p>
            <a:r>
              <a:rPr lang="en-US" dirty="0" smtClean="0"/>
              <a:t>It is one of the fundamental rights of members to receive information about parliamentary procedure.  Parliamentary inquiry is a question directed to the chair relating to parliamentary law or other rules.</a:t>
            </a:r>
          </a:p>
          <a:p>
            <a:r>
              <a:rPr lang="en-US" dirty="0" smtClean="0"/>
              <a:t>It is not debatable</a:t>
            </a:r>
          </a:p>
          <a:p>
            <a:r>
              <a:rPr lang="en-US" dirty="0" smtClean="0"/>
              <a:t>It is not amendable</a:t>
            </a:r>
          </a:p>
          <a:p>
            <a:r>
              <a:rPr lang="en-US" dirty="0" smtClean="0"/>
              <a:t>It does not require a second</a:t>
            </a:r>
          </a:p>
          <a:p>
            <a:r>
              <a:rPr lang="en-US" dirty="0" smtClean="0"/>
              <a:t>A member can interrupt a speaker who has the floor</a:t>
            </a:r>
          </a:p>
          <a:p>
            <a:r>
              <a:rPr lang="en-US" dirty="0" smtClean="0"/>
              <a:t>Chair decision on the motion.  No vote taken</a:t>
            </a:r>
            <a:endParaRPr lang="en-US" dirty="0"/>
          </a:p>
        </p:txBody>
      </p:sp>
    </p:spTree>
    <p:extLst>
      <p:ext uri="{BB962C8B-B14F-4D97-AF65-F5344CB8AC3E}">
        <p14:creationId xmlns:p14="http://schemas.microsoft.com/office/powerpoint/2010/main" val="18119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Parliamentary Inquiry</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Member: “Madam/Mr. President, I rise to a parliamentary inquiry.”</a:t>
            </a:r>
          </a:p>
          <a:p>
            <a:r>
              <a:rPr lang="en-US" dirty="0" smtClean="0"/>
              <a:t>Chair: “You may state your inquiry.”</a:t>
            </a:r>
          </a:p>
          <a:p>
            <a:r>
              <a:rPr lang="en-US" dirty="0" smtClean="0"/>
              <a:t>Member: “What vote does the pending motion to amend require?”</a:t>
            </a:r>
          </a:p>
          <a:p>
            <a:r>
              <a:rPr lang="en-US" dirty="0" smtClean="0"/>
              <a:t>Chair: “The pending motion to amend requires a majority vote?”</a:t>
            </a:r>
          </a:p>
          <a:p>
            <a:r>
              <a:rPr lang="en-US" dirty="0" smtClean="0"/>
              <a:t>Member resumes his/her seat.</a:t>
            </a:r>
          </a:p>
        </p:txBody>
      </p:sp>
    </p:spTree>
    <p:extLst>
      <p:ext uri="{BB962C8B-B14F-4D97-AF65-F5344CB8AC3E}">
        <p14:creationId xmlns:p14="http://schemas.microsoft.com/office/powerpoint/2010/main" val="25038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Division of Assembly</a:t>
            </a:r>
            <a:endParaRPr lang="en-US" b="1" dirty="0"/>
          </a:p>
        </p:txBody>
      </p:sp>
      <p:sp>
        <p:nvSpPr>
          <p:cNvPr id="3" name="Content Placeholder 2"/>
          <p:cNvSpPr>
            <a:spLocks noGrp="1"/>
          </p:cNvSpPr>
          <p:nvPr>
            <p:ph idx="1"/>
          </p:nvPr>
        </p:nvSpPr>
        <p:spPr/>
        <p:txBody>
          <a:bodyPr/>
          <a:lstStyle/>
          <a:p>
            <a:r>
              <a:rPr lang="en-US" dirty="0" smtClean="0"/>
              <a:t>A member may demand a division of assembly if he or she feels like the voice vote did not indicate a clear affirmative or negative vote on the pending question.</a:t>
            </a:r>
          </a:p>
          <a:p>
            <a:r>
              <a:rPr lang="en-US" dirty="0" smtClean="0"/>
              <a:t>It is not debatable</a:t>
            </a:r>
          </a:p>
          <a:p>
            <a:r>
              <a:rPr lang="en-US" dirty="0" smtClean="0"/>
              <a:t>It is not amendable</a:t>
            </a:r>
          </a:p>
          <a:p>
            <a:r>
              <a:rPr lang="en-US" dirty="0" smtClean="0"/>
              <a:t>It does not require a second</a:t>
            </a:r>
          </a:p>
          <a:p>
            <a:r>
              <a:rPr lang="en-US" dirty="0" smtClean="0"/>
              <a:t>A member may interrupt another member who has the floor.</a:t>
            </a:r>
          </a:p>
          <a:p>
            <a:r>
              <a:rPr lang="en-US" dirty="0" smtClean="0"/>
              <a:t>The chair can complete a division of assembly without permission of the assembly and any member can demand it.</a:t>
            </a:r>
            <a:endParaRPr lang="en-US" dirty="0"/>
          </a:p>
        </p:txBody>
      </p:sp>
    </p:spTree>
    <p:extLst>
      <p:ext uri="{BB962C8B-B14F-4D97-AF65-F5344CB8AC3E}">
        <p14:creationId xmlns:p14="http://schemas.microsoft.com/office/powerpoint/2010/main" val="17104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Division of Assembly</a:t>
            </a:r>
            <a:endParaRPr lang="en-US" b="1" dirty="0"/>
          </a:p>
        </p:txBody>
      </p:sp>
      <p:sp>
        <p:nvSpPr>
          <p:cNvPr id="3" name="Content Placeholder 2"/>
          <p:cNvSpPr>
            <a:spLocks noGrp="1"/>
          </p:cNvSpPr>
          <p:nvPr>
            <p:ph idx="1"/>
          </p:nvPr>
        </p:nvSpPr>
        <p:spPr/>
        <p:txBody>
          <a:bodyPr/>
          <a:lstStyle/>
          <a:p>
            <a:r>
              <a:rPr lang="en-US" dirty="0" smtClean="0"/>
              <a:t>Example:</a:t>
            </a:r>
          </a:p>
          <a:p>
            <a:r>
              <a:rPr lang="en-US" dirty="0" smtClean="0"/>
              <a:t>Chair: “All those in favor say AYE.” (pause) “All opposed say NAY. (pause)</a:t>
            </a:r>
          </a:p>
          <a:p>
            <a:r>
              <a:rPr lang="en-US" dirty="0" smtClean="0"/>
              <a:t>Member: “Division!”</a:t>
            </a:r>
          </a:p>
          <a:p>
            <a:r>
              <a:rPr lang="en-US" dirty="0" smtClean="0"/>
              <a:t>Chair: “Division of Assembly has been called for.  All those in favor of the amendment please stand. Be seated. Those opposed please stand. Be seated.  Madam/Mr. Secretary the count?  Thank you.  The amendment passes/fails.”</a:t>
            </a:r>
            <a:endParaRPr lang="en-US" dirty="0"/>
          </a:p>
        </p:txBody>
      </p:sp>
    </p:spTree>
    <p:extLst>
      <p:ext uri="{BB962C8B-B14F-4D97-AF65-F5344CB8AC3E}">
        <p14:creationId xmlns:p14="http://schemas.microsoft.com/office/powerpoint/2010/main" val="19364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Point of Order</a:t>
            </a:r>
            <a:endParaRPr lang="en-US" b="1" dirty="0"/>
          </a:p>
        </p:txBody>
      </p:sp>
      <p:sp>
        <p:nvSpPr>
          <p:cNvPr id="3" name="Content Placeholder 2"/>
          <p:cNvSpPr>
            <a:spLocks noGrp="1"/>
          </p:cNvSpPr>
          <p:nvPr>
            <p:ph idx="1"/>
          </p:nvPr>
        </p:nvSpPr>
        <p:spPr/>
        <p:txBody>
          <a:bodyPr/>
          <a:lstStyle/>
          <a:p>
            <a:r>
              <a:rPr lang="en-US" dirty="0" smtClean="0"/>
              <a:t>The intention of a point of order is to receive a ruling from the chair on a particular breach in parliamentary rules.  However, if a chair is unsure of the ruling, he or she may put it to a vote.</a:t>
            </a:r>
          </a:p>
          <a:p>
            <a:r>
              <a:rPr lang="en-US" dirty="0" smtClean="0"/>
              <a:t>It is not debatable</a:t>
            </a:r>
          </a:p>
          <a:p>
            <a:r>
              <a:rPr lang="en-US" dirty="0" smtClean="0"/>
              <a:t>It is not amendable</a:t>
            </a:r>
          </a:p>
          <a:p>
            <a:r>
              <a:rPr lang="en-US" dirty="0" smtClean="0"/>
              <a:t>It does not require a second</a:t>
            </a:r>
          </a:p>
          <a:p>
            <a:r>
              <a:rPr lang="en-US" dirty="0" smtClean="0"/>
              <a:t>A member may interrupt another member who has the floor</a:t>
            </a:r>
          </a:p>
          <a:p>
            <a:r>
              <a:rPr lang="en-US" dirty="0" smtClean="0"/>
              <a:t>Chair decides.  Usually no vote is taken.</a:t>
            </a:r>
          </a:p>
        </p:txBody>
      </p:sp>
    </p:spTree>
    <p:extLst>
      <p:ext uri="{BB962C8B-B14F-4D97-AF65-F5344CB8AC3E}">
        <p14:creationId xmlns:p14="http://schemas.microsoft.com/office/powerpoint/2010/main" val="40504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Point of Order</a:t>
            </a:r>
            <a:endParaRPr lang="en-US" b="1" dirty="0"/>
          </a:p>
        </p:txBody>
      </p:sp>
      <p:sp>
        <p:nvSpPr>
          <p:cNvPr id="3" name="Content Placeholder 2"/>
          <p:cNvSpPr>
            <a:spLocks noGrp="1"/>
          </p:cNvSpPr>
          <p:nvPr>
            <p:ph idx="1"/>
          </p:nvPr>
        </p:nvSpPr>
        <p:spPr/>
        <p:txBody>
          <a:bodyPr>
            <a:normAutofit lnSpcReduction="10000"/>
          </a:bodyPr>
          <a:lstStyle/>
          <a:p>
            <a:r>
              <a:rPr lang="en-US" dirty="0" smtClean="0"/>
              <a:t>Example: </a:t>
            </a:r>
          </a:p>
          <a:p>
            <a:r>
              <a:rPr lang="en-US" dirty="0" smtClean="0"/>
              <a:t>Scenario: Member 1 makes an amendment.  The states the question, and then opens the floor for debate.  All members rise Instead of calling for Member 1, the chairman calls on Member 2.</a:t>
            </a:r>
          </a:p>
          <a:p>
            <a:r>
              <a:rPr lang="en-US" dirty="0" smtClean="0"/>
              <a:t>Member: “Point of Order”</a:t>
            </a:r>
          </a:p>
          <a:p>
            <a:r>
              <a:rPr lang="en-US" dirty="0" smtClean="0"/>
              <a:t>Chair: “State your Point of Order”</a:t>
            </a:r>
          </a:p>
          <a:p>
            <a:r>
              <a:rPr lang="en-US" dirty="0" smtClean="0"/>
              <a:t>Member: “I move point of order that I made the motion to amend and therefore should have the right to debate first on this motion.”</a:t>
            </a:r>
          </a:p>
          <a:p>
            <a:r>
              <a:rPr lang="en-US" dirty="0" smtClean="0"/>
              <a:t>Chair: “Your point is well taken. Member 2 will please take his/her seat, and Member 1 has the floor.”</a:t>
            </a:r>
            <a:endParaRPr lang="en-US" dirty="0"/>
          </a:p>
        </p:txBody>
      </p:sp>
    </p:spTree>
    <p:extLst>
      <p:ext uri="{BB962C8B-B14F-4D97-AF65-F5344CB8AC3E}">
        <p14:creationId xmlns:p14="http://schemas.microsoft.com/office/powerpoint/2010/main" val="166279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Set Up for Meeting</a:t>
            </a:r>
            <a:endParaRPr lang="en-US" b="1" dirty="0"/>
          </a:p>
        </p:txBody>
      </p:sp>
      <p:sp>
        <p:nvSpPr>
          <p:cNvPr id="3" name="Content Placeholder 2"/>
          <p:cNvSpPr>
            <a:spLocks noGrp="1"/>
          </p:cNvSpPr>
          <p:nvPr>
            <p:ph idx="1"/>
          </p:nvPr>
        </p:nvSpPr>
        <p:spPr/>
        <p:txBody>
          <a:bodyPr/>
          <a:lstStyle/>
          <a:p>
            <a:r>
              <a:rPr lang="en-US" dirty="0" smtClean="0"/>
              <a:t>Remember that the set up for the Conduct of Meeting contest is different than it is for Opening and Closing Ceremonies.</a:t>
            </a:r>
            <a:endParaRPr lang="en-US" dirty="0"/>
          </a:p>
        </p:txBody>
      </p:sp>
    </p:spTree>
    <p:extLst>
      <p:ext uri="{BB962C8B-B14F-4D97-AF65-F5344CB8AC3E}">
        <p14:creationId xmlns:p14="http://schemas.microsoft.com/office/powerpoint/2010/main" val="2678824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Set Up of Meeting</a:t>
            </a:r>
            <a:endParaRPr lang="en-US" b="1" dirty="0"/>
          </a:p>
        </p:txBody>
      </p:sp>
      <p:sp>
        <p:nvSpPr>
          <p:cNvPr id="3" name="Content Placeholder 2"/>
          <p:cNvSpPr>
            <a:spLocks noGrp="1"/>
          </p:cNvSpPr>
          <p:nvPr>
            <p:ph idx="1"/>
          </p:nvPr>
        </p:nvSpPr>
        <p:spPr>
          <a:xfrm>
            <a:off x="838200" y="1472184"/>
            <a:ext cx="10515600" cy="4892040"/>
          </a:xfrm>
          <a:solidFill>
            <a:schemeClr val="accent1"/>
          </a:solidFill>
        </p:spPr>
        <p:txBody>
          <a:bodyPr/>
          <a:lstStyle/>
          <a:p>
            <a:pPr marL="0" indent="0">
              <a:buNone/>
            </a:pPr>
            <a:endParaRPr lang="en-US" dirty="0"/>
          </a:p>
        </p:txBody>
      </p:sp>
      <p:sp>
        <p:nvSpPr>
          <p:cNvPr id="4" name="Flowchart: Process 3"/>
          <p:cNvSpPr/>
          <p:nvPr/>
        </p:nvSpPr>
        <p:spPr>
          <a:xfrm rot="2097043">
            <a:off x="7590242" y="3781189"/>
            <a:ext cx="3069177" cy="831605"/>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rot="19503952">
            <a:off x="1886338" y="3809985"/>
            <a:ext cx="3152348" cy="773018"/>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45208" y="2655856"/>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Podium</a:t>
            </a:r>
            <a:endParaRPr lang="en-US" dirty="0">
              <a:solidFill>
                <a:sysClr val="windowText" lastClr="000000"/>
              </a:solidFill>
            </a:endParaRPr>
          </a:p>
        </p:txBody>
      </p:sp>
      <p:sp>
        <p:nvSpPr>
          <p:cNvPr id="8" name="Flowchart: Process 7"/>
          <p:cNvSpPr/>
          <p:nvPr/>
        </p:nvSpPr>
        <p:spPr>
          <a:xfrm>
            <a:off x="5724144" y="2441448"/>
            <a:ext cx="1160004" cy="214408"/>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bg1"/>
                  </a:solidFill>
                </a:ln>
              </a:rPr>
              <a:t>President</a:t>
            </a:r>
            <a:endParaRPr lang="en-US" dirty="0">
              <a:ln>
                <a:solidFill>
                  <a:schemeClr val="bg1"/>
                </a:solidFill>
              </a:ln>
            </a:endParaRPr>
          </a:p>
        </p:txBody>
      </p:sp>
      <p:sp>
        <p:nvSpPr>
          <p:cNvPr id="10" name="Flowchart: Process 9"/>
          <p:cNvSpPr/>
          <p:nvPr/>
        </p:nvSpPr>
        <p:spPr>
          <a:xfrm rot="2130974">
            <a:off x="7837942" y="2865387"/>
            <a:ext cx="1081485" cy="223342"/>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Secretary</a:t>
            </a:r>
            <a:endParaRPr lang="en-US" b="1" dirty="0"/>
          </a:p>
        </p:txBody>
      </p:sp>
      <p:sp>
        <p:nvSpPr>
          <p:cNvPr id="11" name="Flowchart: Process 10"/>
          <p:cNvSpPr/>
          <p:nvPr/>
        </p:nvSpPr>
        <p:spPr>
          <a:xfrm rot="2111130">
            <a:off x="8762632" y="3526245"/>
            <a:ext cx="1035261" cy="223342"/>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Advisor</a:t>
            </a:r>
            <a:endParaRPr lang="en-US" b="1" dirty="0"/>
          </a:p>
        </p:txBody>
      </p:sp>
      <p:sp>
        <p:nvSpPr>
          <p:cNvPr id="12" name="Flowchart: Process 11"/>
          <p:cNvSpPr/>
          <p:nvPr/>
        </p:nvSpPr>
        <p:spPr>
          <a:xfrm rot="2078838">
            <a:off x="9649395" y="4320816"/>
            <a:ext cx="1545038" cy="223342"/>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Vice President</a:t>
            </a:r>
            <a:endParaRPr lang="en-US" b="1" dirty="0"/>
          </a:p>
        </p:txBody>
      </p:sp>
      <p:sp>
        <p:nvSpPr>
          <p:cNvPr id="13" name="Flowchart: Process 12"/>
          <p:cNvSpPr/>
          <p:nvPr/>
        </p:nvSpPr>
        <p:spPr>
          <a:xfrm rot="19524505">
            <a:off x="3482096" y="3034635"/>
            <a:ext cx="1035261" cy="223342"/>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Reporter</a:t>
            </a:r>
            <a:endParaRPr lang="en-US" b="1" dirty="0"/>
          </a:p>
        </p:txBody>
      </p:sp>
      <p:sp>
        <p:nvSpPr>
          <p:cNvPr id="14" name="Flowchart: Process 13"/>
          <p:cNvSpPr/>
          <p:nvPr/>
        </p:nvSpPr>
        <p:spPr>
          <a:xfrm rot="19528630">
            <a:off x="2574621" y="3648575"/>
            <a:ext cx="1089307" cy="223342"/>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Treasurer</a:t>
            </a:r>
            <a:endParaRPr lang="en-US" b="1" dirty="0"/>
          </a:p>
        </p:txBody>
      </p:sp>
      <p:sp>
        <p:nvSpPr>
          <p:cNvPr id="15" name="Flowchart: Process 14"/>
          <p:cNvSpPr/>
          <p:nvPr/>
        </p:nvSpPr>
        <p:spPr>
          <a:xfrm rot="19490553">
            <a:off x="1750236" y="4252415"/>
            <a:ext cx="1035261" cy="220975"/>
          </a:xfrm>
          <a:prstGeom prst="flowChartProcess">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Sentinel</a:t>
            </a:r>
            <a:endParaRPr lang="en-US" b="1" dirty="0"/>
          </a:p>
        </p:txBody>
      </p:sp>
    </p:spTree>
    <p:extLst>
      <p:ext uri="{BB962C8B-B14F-4D97-AF65-F5344CB8AC3E}">
        <p14:creationId xmlns:p14="http://schemas.microsoft.com/office/powerpoint/2010/main" val="972100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Sample Conduct of Meeting</a:t>
            </a:r>
            <a:endParaRPr lang="en-US" b="1" dirty="0"/>
          </a:p>
        </p:txBody>
      </p:sp>
      <p:sp>
        <p:nvSpPr>
          <p:cNvPr id="4" name="Action Button: Custom 3">
            <a:hlinkClick r:id="rId2" highlightClick="1"/>
          </p:cNvPr>
          <p:cNvSpPr/>
          <p:nvPr/>
        </p:nvSpPr>
        <p:spPr>
          <a:xfrm>
            <a:off x="4390644" y="3163824"/>
            <a:ext cx="3410712" cy="73152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view video of Conduct of Meeting Contests</a:t>
            </a:r>
            <a:endParaRPr lang="en-US" dirty="0"/>
          </a:p>
        </p:txBody>
      </p:sp>
    </p:spTree>
    <p:extLst>
      <p:ext uri="{BB962C8B-B14F-4D97-AF65-F5344CB8AC3E}">
        <p14:creationId xmlns:p14="http://schemas.microsoft.com/office/powerpoint/2010/main" val="1287316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Use of the Gavel</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Three Taps of the Gavel</a:t>
            </a:r>
          </a:p>
          <a:p>
            <a:pPr marL="0" indent="0">
              <a:buNone/>
            </a:pPr>
            <a:endParaRPr lang="en-US" dirty="0"/>
          </a:p>
          <a:p>
            <a:pPr marL="514350" indent="-514350">
              <a:buAutoNum type="arabicPeriod"/>
            </a:pPr>
            <a:r>
              <a:rPr lang="en-US" dirty="0" smtClean="0"/>
              <a:t>Signal for all members to stand</a:t>
            </a:r>
          </a:p>
          <a:p>
            <a:pPr marL="0" indent="0">
              <a:buNone/>
            </a:pPr>
            <a:endParaRPr lang="en-US" dirty="0"/>
          </a:p>
          <a:p>
            <a:pPr marL="0" indent="0">
              <a:buNone/>
            </a:pPr>
            <a:r>
              <a:rPr lang="en-US" dirty="0" smtClean="0"/>
              <a:t>This may be to vote, in opening ceremonies or during the salute to the American Flag.</a:t>
            </a:r>
          </a:p>
        </p:txBody>
      </p:sp>
    </p:spTree>
    <p:extLst>
      <p:ext uri="{BB962C8B-B14F-4D97-AF65-F5344CB8AC3E}">
        <p14:creationId xmlns:p14="http://schemas.microsoft.com/office/powerpoint/2010/main" val="313754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True or False.  Parliamentary Procedure allows an assembly to deal with more than one subject at a time.</a:t>
            </a:r>
          </a:p>
          <a:p>
            <a:endParaRPr lang="en-US" dirty="0"/>
          </a:p>
          <a:p>
            <a:endParaRPr lang="en-US" dirty="0" smtClean="0"/>
          </a:p>
          <a:p>
            <a:endParaRPr lang="en-US" dirty="0"/>
          </a:p>
          <a:p>
            <a:r>
              <a:rPr lang="en-US" dirty="0" smtClean="0"/>
              <a:t>False (Only one subject at a time may be dealt with to facilitate the transaction of business.)</a:t>
            </a:r>
            <a:endParaRPr lang="en-US" dirty="0"/>
          </a:p>
        </p:txBody>
      </p:sp>
    </p:spTree>
    <p:extLst>
      <p:ext uri="{BB962C8B-B14F-4D97-AF65-F5344CB8AC3E}">
        <p14:creationId xmlns:p14="http://schemas.microsoft.com/office/powerpoint/2010/main" val="24411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What are the number of taps of the gavel to tell members to be seated?</a:t>
            </a:r>
          </a:p>
          <a:p>
            <a:endParaRPr lang="en-US" dirty="0"/>
          </a:p>
          <a:p>
            <a:endParaRPr lang="en-US" dirty="0" smtClean="0"/>
          </a:p>
          <a:p>
            <a:endParaRPr lang="en-US" dirty="0"/>
          </a:p>
          <a:p>
            <a:r>
              <a:rPr lang="en-US" dirty="0" smtClean="0"/>
              <a:t>One</a:t>
            </a:r>
            <a:endParaRPr lang="en-US" dirty="0"/>
          </a:p>
        </p:txBody>
      </p:sp>
    </p:spTree>
    <p:extLst>
      <p:ext uri="{BB962C8B-B14F-4D97-AF65-F5344CB8AC3E}">
        <p14:creationId xmlns:p14="http://schemas.microsoft.com/office/powerpoint/2010/main" val="302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What are the number of taps to bring the meeting to order?</a:t>
            </a:r>
          </a:p>
          <a:p>
            <a:endParaRPr lang="en-US" dirty="0"/>
          </a:p>
          <a:p>
            <a:endParaRPr lang="en-US" dirty="0" smtClean="0"/>
          </a:p>
          <a:p>
            <a:endParaRPr lang="en-US" dirty="0"/>
          </a:p>
          <a:p>
            <a:endParaRPr lang="en-US" dirty="0" smtClean="0"/>
          </a:p>
          <a:p>
            <a:r>
              <a:rPr lang="en-US" dirty="0" smtClean="0"/>
              <a:t>Two</a:t>
            </a:r>
            <a:endParaRPr lang="en-US" dirty="0"/>
          </a:p>
        </p:txBody>
      </p:sp>
    </p:spTree>
    <p:extLst>
      <p:ext uri="{BB962C8B-B14F-4D97-AF65-F5344CB8AC3E}">
        <p14:creationId xmlns:p14="http://schemas.microsoft.com/office/powerpoint/2010/main" val="30234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What are the number of taps of the gavel for members to stand?</a:t>
            </a:r>
          </a:p>
          <a:p>
            <a:endParaRPr lang="en-US" dirty="0"/>
          </a:p>
          <a:p>
            <a:endParaRPr lang="en-US" dirty="0" smtClean="0"/>
          </a:p>
          <a:p>
            <a:endParaRPr lang="en-US" dirty="0"/>
          </a:p>
          <a:p>
            <a:endParaRPr lang="en-US" dirty="0" smtClean="0"/>
          </a:p>
          <a:p>
            <a:r>
              <a:rPr lang="en-US" dirty="0" smtClean="0"/>
              <a:t>Three</a:t>
            </a:r>
            <a:endParaRPr lang="en-US" dirty="0"/>
          </a:p>
        </p:txBody>
      </p:sp>
    </p:spTree>
    <p:extLst>
      <p:ext uri="{BB962C8B-B14F-4D97-AF65-F5344CB8AC3E}">
        <p14:creationId xmlns:p14="http://schemas.microsoft.com/office/powerpoint/2010/main" val="8895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According to the Official FFA Manual, what is the first order of business in a regular meeting?</a:t>
            </a:r>
          </a:p>
          <a:p>
            <a:endParaRPr lang="en-US" dirty="0"/>
          </a:p>
          <a:p>
            <a:endParaRPr lang="en-US" dirty="0" smtClean="0"/>
          </a:p>
          <a:p>
            <a:endParaRPr lang="en-US" dirty="0"/>
          </a:p>
          <a:p>
            <a:r>
              <a:rPr lang="en-US" dirty="0" smtClean="0"/>
              <a:t>Opening Ceremonies</a:t>
            </a:r>
            <a:endParaRPr lang="en-US" dirty="0"/>
          </a:p>
        </p:txBody>
      </p:sp>
    </p:spTree>
    <p:extLst>
      <p:ext uri="{BB962C8B-B14F-4D97-AF65-F5344CB8AC3E}">
        <p14:creationId xmlns:p14="http://schemas.microsoft.com/office/powerpoint/2010/main" val="20722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The minimum number of members required to be present in order for business to be transacted is called what?</a:t>
            </a:r>
          </a:p>
          <a:p>
            <a:endParaRPr lang="en-US" dirty="0"/>
          </a:p>
          <a:p>
            <a:endParaRPr lang="en-US" dirty="0" smtClean="0"/>
          </a:p>
          <a:p>
            <a:endParaRPr lang="en-US" dirty="0"/>
          </a:p>
          <a:p>
            <a:r>
              <a:rPr lang="en-US" dirty="0" smtClean="0"/>
              <a:t>Quorum</a:t>
            </a:r>
            <a:endParaRPr lang="en-US" dirty="0"/>
          </a:p>
        </p:txBody>
      </p:sp>
    </p:spTree>
    <p:extLst>
      <p:ext uri="{BB962C8B-B14F-4D97-AF65-F5344CB8AC3E}">
        <p14:creationId xmlns:p14="http://schemas.microsoft.com/office/powerpoint/2010/main" val="27962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A member can only speak how many times on the same question on the same day?</a:t>
            </a:r>
          </a:p>
          <a:p>
            <a:endParaRPr lang="en-US" dirty="0"/>
          </a:p>
          <a:p>
            <a:endParaRPr lang="en-US" dirty="0" smtClean="0"/>
          </a:p>
          <a:p>
            <a:endParaRPr lang="en-US" dirty="0"/>
          </a:p>
          <a:p>
            <a:r>
              <a:rPr lang="en-US" dirty="0" smtClean="0"/>
              <a:t>Twice</a:t>
            </a:r>
            <a:endParaRPr lang="en-US" dirty="0"/>
          </a:p>
        </p:txBody>
      </p:sp>
    </p:spTree>
    <p:extLst>
      <p:ext uri="{BB962C8B-B14F-4D97-AF65-F5344CB8AC3E}">
        <p14:creationId xmlns:p14="http://schemas.microsoft.com/office/powerpoint/2010/main" val="17503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It is important that when motions are debatable, the discussion relates directly to the motion on the floor being discussed.  The </a:t>
            </a:r>
            <a:r>
              <a:rPr lang="en-US" dirty="0" smtClean="0"/>
              <a:t>term </a:t>
            </a:r>
            <a:r>
              <a:rPr lang="en-US" dirty="0" smtClean="0"/>
              <a:t>used for this is that the discussion is to be ____________.</a:t>
            </a:r>
          </a:p>
          <a:p>
            <a:endParaRPr lang="en-US" dirty="0"/>
          </a:p>
          <a:p>
            <a:endParaRPr lang="en-US" dirty="0" smtClean="0"/>
          </a:p>
          <a:p>
            <a:endParaRPr lang="en-US" dirty="0"/>
          </a:p>
          <a:p>
            <a:r>
              <a:rPr lang="en-US" dirty="0" smtClean="0"/>
              <a:t>Germane</a:t>
            </a:r>
            <a:endParaRPr lang="en-US" dirty="0"/>
          </a:p>
        </p:txBody>
      </p:sp>
    </p:spTree>
    <p:extLst>
      <p:ext uri="{BB962C8B-B14F-4D97-AF65-F5344CB8AC3E}">
        <p14:creationId xmlns:p14="http://schemas.microsoft.com/office/powerpoint/2010/main" val="10185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Motions that relate to the privileges of members and must be handled immediately are called what?</a:t>
            </a:r>
          </a:p>
          <a:p>
            <a:endParaRPr lang="en-US" dirty="0"/>
          </a:p>
          <a:p>
            <a:endParaRPr lang="en-US" dirty="0" smtClean="0"/>
          </a:p>
          <a:p>
            <a:endParaRPr lang="en-US" dirty="0"/>
          </a:p>
          <a:p>
            <a:r>
              <a:rPr lang="en-US" dirty="0" smtClean="0"/>
              <a:t>Privileged Motions</a:t>
            </a:r>
            <a:endParaRPr lang="en-US" dirty="0"/>
          </a:p>
        </p:txBody>
      </p:sp>
    </p:spTree>
    <p:extLst>
      <p:ext uri="{BB962C8B-B14F-4D97-AF65-F5344CB8AC3E}">
        <p14:creationId xmlns:p14="http://schemas.microsoft.com/office/powerpoint/2010/main" val="15441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Motions that are used to help dispose of main motions by either amending, voting, postponing, or killing the motion are called what?</a:t>
            </a:r>
          </a:p>
          <a:p>
            <a:endParaRPr lang="en-US" dirty="0"/>
          </a:p>
          <a:p>
            <a:endParaRPr lang="en-US" dirty="0" smtClean="0"/>
          </a:p>
          <a:p>
            <a:endParaRPr lang="en-US" dirty="0"/>
          </a:p>
          <a:p>
            <a:r>
              <a:rPr lang="en-US" dirty="0" smtClean="0"/>
              <a:t>Subsidiary Motions</a:t>
            </a:r>
            <a:endParaRPr lang="en-US" dirty="0"/>
          </a:p>
        </p:txBody>
      </p:sp>
    </p:spTree>
    <p:extLst>
      <p:ext uri="{BB962C8B-B14F-4D97-AF65-F5344CB8AC3E}">
        <p14:creationId xmlns:p14="http://schemas.microsoft.com/office/powerpoint/2010/main" val="12249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Order of Business</a:t>
            </a:r>
            <a:endParaRPr lang="en-US" b="1" dirty="0"/>
          </a:p>
        </p:txBody>
      </p:sp>
      <p:sp>
        <p:nvSpPr>
          <p:cNvPr id="3" name="Content Placeholder 2"/>
          <p:cNvSpPr>
            <a:spLocks noGrp="1"/>
          </p:cNvSpPr>
          <p:nvPr>
            <p:ph idx="1"/>
          </p:nvPr>
        </p:nvSpPr>
        <p:spPr/>
        <p:txBody>
          <a:bodyPr/>
          <a:lstStyle/>
          <a:p>
            <a:pPr marL="0" indent="0">
              <a:buNone/>
            </a:pPr>
            <a:r>
              <a:rPr lang="en-US" dirty="0" smtClean="0"/>
              <a:t>The “order of business” helps members keep on track in taking care of business.</a:t>
            </a:r>
          </a:p>
          <a:p>
            <a:pPr marL="0" indent="0">
              <a:buNone/>
            </a:pPr>
            <a:endParaRPr lang="en-US" dirty="0"/>
          </a:p>
          <a:p>
            <a:pPr marL="0" indent="0">
              <a:buNone/>
            </a:pPr>
            <a:r>
              <a:rPr lang="en-US" dirty="0" smtClean="0"/>
              <a:t>An agenda is an order of business for each specific meeting.  An agenda should be established for each meeting prior to the meeting.</a:t>
            </a:r>
            <a:endParaRPr lang="en-US" dirty="0"/>
          </a:p>
        </p:txBody>
      </p:sp>
    </p:spTree>
    <p:extLst>
      <p:ext uri="{BB962C8B-B14F-4D97-AF65-F5344CB8AC3E}">
        <p14:creationId xmlns:p14="http://schemas.microsoft.com/office/powerpoint/2010/main" val="15224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Motions that occur incidentally in relation to other motions and procedures and are typically moved on and quickly disposed of are called what?</a:t>
            </a:r>
          </a:p>
          <a:p>
            <a:endParaRPr lang="en-US" dirty="0"/>
          </a:p>
          <a:p>
            <a:endParaRPr lang="en-US" dirty="0" smtClean="0"/>
          </a:p>
          <a:p>
            <a:endParaRPr lang="en-US" dirty="0"/>
          </a:p>
          <a:p>
            <a:r>
              <a:rPr lang="en-US" dirty="0" smtClean="0"/>
              <a:t>Incidental Motions</a:t>
            </a:r>
            <a:endParaRPr lang="en-US" dirty="0"/>
          </a:p>
        </p:txBody>
      </p:sp>
    </p:spTree>
    <p:extLst>
      <p:ext uri="{BB962C8B-B14F-4D97-AF65-F5344CB8AC3E}">
        <p14:creationId xmlns:p14="http://schemas.microsoft.com/office/powerpoint/2010/main" val="41641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What are the three processes of amending a motion?</a:t>
            </a:r>
          </a:p>
          <a:p>
            <a:endParaRPr lang="en-US" dirty="0"/>
          </a:p>
          <a:p>
            <a:endParaRPr lang="en-US" dirty="0" smtClean="0"/>
          </a:p>
          <a:p>
            <a:r>
              <a:rPr lang="en-US" dirty="0" smtClean="0"/>
              <a:t>1.	Adding or inserting</a:t>
            </a:r>
          </a:p>
          <a:p>
            <a:r>
              <a:rPr lang="en-US" dirty="0" smtClean="0"/>
              <a:t>2.	Striking out </a:t>
            </a:r>
          </a:p>
          <a:p>
            <a:r>
              <a:rPr lang="en-US" dirty="0" smtClean="0"/>
              <a:t>3.	Substituting </a:t>
            </a:r>
            <a:endParaRPr lang="en-US" dirty="0"/>
          </a:p>
        </p:txBody>
      </p:sp>
    </p:spTree>
    <p:extLst>
      <p:ext uri="{BB962C8B-B14F-4D97-AF65-F5344CB8AC3E}">
        <p14:creationId xmlns:p14="http://schemas.microsoft.com/office/powerpoint/2010/main" val="21062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A motion that is amendable can be amended how many times?</a:t>
            </a:r>
          </a:p>
          <a:p>
            <a:endParaRPr lang="en-US" dirty="0"/>
          </a:p>
          <a:p>
            <a:endParaRPr lang="en-US" dirty="0" smtClean="0"/>
          </a:p>
          <a:p>
            <a:endParaRPr lang="en-US" dirty="0"/>
          </a:p>
          <a:p>
            <a:endParaRPr lang="en-US" dirty="0" smtClean="0"/>
          </a:p>
          <a:p>
            <a:r>
              <a:rPr lang="en-US" dirty="0" smtClean="0"/>
              <a:t>Twice</a:t>
            </a:r>
            <a:endParaRPr lang="en-US" dirty="0"/>
          </a:p>
        </p:txBody>
      </p:sp>
    </p:spTree>
    <p:extLst>
      <p:ext uri="{BB962C8B-B14F-4D97-AF65-F5344CB8AC3E}">
        <p14:creationId xmlns:p14="http://schemas.microsoft.com/office/powerpoint/2010/main" val="33870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Guidelines</a:t>
            </a:r>
            <a:endParaRPr lang="en-US" b="1" dirty="0"/>
          </a:p>
        </p:txBody>
      </p:sp>
      <p:sp>
        <p:nvSpPr>
          <p:cNvPr id="3" name="Content Placeholder 2"/>
          <p:cNvSpPr>
            <a:spLocks noGrp="1"/>
          </p:cNvSpPr>
          <p:nvPr>
            <p:ph idx="1"/>
          </p:nvPr>
        </p:nvSpPr>
        <p:spPr/>
        <p:txBody>
          <a:bodyPr/>
          <a:lstStyle/>
          <a:p>
            <a:r>
              <a:rPr lang="en-US" dirty="0" smtClean="0"/>
              <a:t>Guidelines for both the Conduct of Meeting and the Senior Parliamentary Procedure contests can be found at the OSU </a:t>
            </a:r>
            <a:r>
              <a:rPr lang="en-US" dirty="0" err="1" smtClean="0"/>
              <a:t>Interscholastics</a:t>
            </a:r>
            <a:r>
              <a:rPr lang="en-US" dirty="0" smtClean="0"/>
              <a:t> Guidelines tab on the Oklahoma FFA Association website:</a:t>
            </a:r>
          </a:p>
          <a:p>
            <a:pPr marL="0" indent="0">
              <a:buNone/>
            </a:pPr>
            <a:endParaRPr lang="en-US" dirty="0"/>
          </a:p>
          <a:p>
            <a:pPr marL="0" indent="0">
              <a:buNone/>
            </a:pPr>
            <a:endParaRPr lang="en-US" dirty="0" smtClean="0"/>
          </a:p>
          <a:p>
            <a:r>
              <a:rPr lang="en-US" dirty="0">
                <a:hlinkClick r:id="rId2"/>
              </a:rPr>
              <a:t>http://www.okffa.org/page.aspx?ID=8</a:t>
            </a:r>
            <a:endParaRPr lang="en-US" dirty="0"/>
          </a:p>
        </p:txBody>
      </p:sp>
    </p:spTree>
    <p:extLst>
      <p:ext uri="{BB962C8B-B14F-4D97-AF65-F5344CB8AC3E}">
        <p14:creationId xmlns:p14="http://schemas.microsoft.com/office/powerpoint/2010/main" val="3481900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Order of Business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Order of Business as stated in the Official FFA Manual:</a:t>
            </a:r>
          </a:p>
          <a:p>
            <a:pPr marL="0" indent="0">
              <a:buNone/>
            </a:pPr>
            <a:endParaRPr lang="en-US" dirty="0"/>
          </a:p>
          <a:p>
            <a:pPr marL="0" indent="0">
              <a:buNone/>
            </a:pPr>
            <a:r>
              <a:rPr lang="en-US" b="1" dirty="0" smtClean="0"/>
              <a:t>Opening Ceremonies </a:t>
            </a:r>
            <a:r>
              <a:rPr lang="en-US" dirty="0" smtClean="0"/>
              <a:t>– should be conducted, including the call to order, roll call, and quorum determination.</a:t>
            </a:r>
          </a:p>
          <a:p>
            <a:pPr marL="0" indent="0">
              <a:buNone/>
            </a:pPr>
            <a:endParaRPr lang="en-US" dirty="0" smtClean="0"/>
          </a:p>
          <a:p>
            <a:pPr marL="0" indent="0">
              <a:buNone/>
            </a:pPr>
            <a:r>
              <a:rPr lang="en-US" b="1" dirty="0" smtClean="0"/>
              <a:t>Minutes of Previous Meeting </a:t>
            </a:r>
            <a:r>
              <a:rPr lang="en-US" dirty="0" smtClean="0"/>
              <a:t>– should be prepared and presented by the secretary and approved by the members as read or as amended.</a:t>
            </a:r>
          </a:p>
          <a:p>
            <a:pPr marL="0" indent="0">
              <a:buNone/>
            </a:pPr>
            <a:endParaRPr lang="en-US" dirty="0"/>
          </a:p>
          <a:p>
            <a:pPr marL="0" indent="0">
              <a:buNone/>
            </a:pPr>
            <a:r>
              <a:rPr lang="en-US" b="1" dirty="0" smtClean="0"/>
              <a:t>Officer’s Report </a:t>
            </a:r>
            <a:r>
              <a:rPr lang="en-US" dirty="0" smtClean="0"/>
              <a:t>– The treasurer’s report should be given at every meeting.</a:t>
            </a:r>
            <a:endParaRPr lang="en-US" dirty="0"/>
          </a:p>
        </p:txBody>
      </p:sp>
    </p:spTree>
    <p:extLst>
      <p:ext uri="{BB962C8B-B14F-4D97-AF65-F5344CB8AC3E}">
        <p14:creationId xmlns:p14="http://schemas.microsoft.com/office/powerpoint/2010/main" val="4701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Order of Business</a:t>
            </a:r>
            <a:endParaRPr lang="en-US" dirty="0"/>
          </a:p>
        </p:txBody>
      </p:sp>
      <p:sp>
        <p:nvSpPr>
          <p:cNvPr id="3" name="Content Placeholder 2"/>
          <p:cNvSpPr>
            <a:spLocks noGrp="1"/>
          </p:cNvSpPr>
          <p:nvPr>
            <p:ph idx="1"/>
          </p:nvPr>
        </p:nvSpPr>
        <p:spPr/>
        <p:txBody>
          <a:bodyPr/>
          <a:lstStyle/>
          <a:p>
            <a:pPr marL="0" indent="0">
              <a:buNone/>
            </a:pPr>
            <a:r>
              <a:rPr lang="en-US" b="1" dirty="0" smtClean="0"/>
              <a:t>Special Features </a:t>
            </a:r>
            <a:r>
              <a:rPr lang="en-US" dirty="0" smtClean="0"/>
              <a:t>– speakers, panels, guest appearances, award presentations, other non-business items should be at the beginning.</a:t>
            </a:r>
          </a:p>
          <a:p>
            <a:pPr marL="0" indent="0">
              <a:buNone/>
            </a:pPr>
            <a:endParaRPr lang="en-US" dirty="0"/>
          </a:p>
          <a:p>
            <a:pPr marL="0" indent="0">
              <a:buNone/>
            </a:pPr>
            <a:r>
              <a:rPr lang="en-US" b="1" dirty="0" smtClean="0"/>
              <a:t>Unfinished Business </a:t>
            </a:r>
            <a:r>
              <a:rPr lang="en-US" dirty="0" smtClean="0"/>
              <a:t>– designed to resolve motions postponed or tabled at previous meeting.</a:t>
            </a:r>
          </a:p>
          <a:p>
            <a:pPr marL="0" indent="0">
              <a:buNone/>
            </a:pPr>
            <a:endParaRPr lang="en-US" dirty="0"/>
          </a:p>
          <a:p>
            <a:pPr marL="0" indent="0">
              <a:buNone/>
            </a:pPr>
            <a:r>
              <a:rPr lang="en-US" b="1" dirty="0" smtClean="0"/>
              <a:t>Committee Reports </a:t>
            </a:r>
            <a:r>
              <a:rPr lang="en-US" dirty="0" smtClean="0"/>
              <a:t>– presented by representatives from standing and/or special committees subject to acceptance by the membership.</a:t>
            </a:r>
            <a:endParaRPr lang="en-US" dirty="0"/>
          </a:p>
        </p:txBody>
      </p:sp>
    </p:spTree>
    <p:extLst>
      <p:ext uri="{BB962C8B-B14F-4D97-AF65-F5344CB8AC3E}">
        <p14:creationId xmlns:p14="http://schemas.microsoft.com/office/powerpoint/2010/main" val="7810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Order of Business</a:t>
            </a:r>
            <a:endParaRPr lang="en-US" dirty="0"/>
          </a:p>
        </p:txBody>
      </p:sp>
      <p:sp>
        <p:nvSpPr>
          <p:cNvPr id="3" name="Content Placeholder 2"/>
          <p:cNvSpPr>
            <a:spLocks noGrp="1"/>
          </p:cNvSpPr>
          <p:nvPr>
            <p:ph idx="1"/>
          </p:nvPr>
        </p:nvSpPr>
        <p:spPr/>
        <p:txBody>
          <a:bodyPr/>
          <a:lstStyle/>
          <a:p>
            <a:pPr marL="0" indent="0">
              <a:buNone/>
            </a:pPr>
            <a:r>
              <a:rPr lang="en-US" b="1" dirty="0" smtClean="0"/>
              <a:t>New Business </a:t>
            </a:r>
            <a:r>
              <a:rPr lang="en-US" dirty="0" smtClean="0"/>
              <a:t>– Proposes new items of business to the chapter.  Items include those on the meeting agenda and others introduced by chapter members.</a:t>
            </a:r>
          </a:p>
          <a:p>
            <a:pPr marL="0" indent="0">
              <a:buNone/>
            </a:pPr>
            <a:endParaRPr lang="en-US" dirty="0"/>
          </a:p>
          <a:p>
            <a:pPr marL="0" indent="0">
              <a:buNone/>
            </a:pPr>
            <a:r>
              <a:rPr lang="en-US" b="1" dirty="0" smtClean="0"/>
              <a:t>Ceremonies</a:t>
            </a:r>
            <a:r>
              <a:rPr lang="en-US" dirty="0" smtClean="0"/>
              <a:t> – used only  when new members are initiated, Discovery FFA Degrees awarded, FFA Degree promotions, officer installations.</a:t>
            </a:r>
          </a:p>
          <a:p>
            <a:pPr marL="0" indent="0">
              <a:buNone/>
            </a:pPr>
            <a:endParaRPr lang="en-US" dirty="0"/>
          </a:p>
          <a:p>
            <a:pPr marL="0" indent="0">
              <a:buNone/>
            </a:pPr>
            <a:r>
              <a:rPr lang="en-US" b="1" dirty="0" smtClean="0"/>
              <a:t>Closing Ceremonies </a:t>
            </a:r>
            <a:r>
              <a:rPr lang="en-US" dirty="0" smtClean="0"/>
              <a:t>– Preceded by final announcements, bringing the official meeting to a formal and dignified close.</a:t>
            </a:r>
            <a:endParaRPr lang="en-US" dirty="0"/>
          </a:p>
        </p:txBody>
      </p:sp>
    </p:spTree>
    <p:extLst>
      <p:ext uri="{BB962C8B-B14F-4D97-AF65-F5344CB8AC3E}">
        <p14:creationId xmlns:p14="http://schemas.microsoft.com/office/powerpoint/2010/main" val="151132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3429</Words>
  <Application>Microsoft Office PowerPoint</Application>
  <PresentationFormat>Widescreen</PresentationFormat>
  <Paragraphs>377</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ＭＳ Ｐゴシック</vt:lpstr>
      <vt:lpstr>Arial</vt:lpstr>
      <vt:lpstr>Calibri</vt:lpstr>
      <vt:lpstr>Calibri Light</vt:lpstr>
      <vt:lpstr>Office Theme</vt:lpstr>
      <vt:lpstr>Parliamentary Procedure</vt:lpstr>
      <vt:lpstr>Basic Principles</vt:lpstr>
      <vt:lpstr>Use of the Gavel </vt:lpstr>
      <vt:lpstr>Use of the Gavel </vt:lpstr>
      <vt:lpstr>Use of the Gavel </vt:lpstr>
      <vt:lpstr>Order of Business</vt:lpstr>
      <vt:lpstr>Order of Business</vt:lpstr>
      <vt:lpstr>Order of Business</vt:lpstr>
      <vt:lpstr>Order of Business</vt:lpstr>
      <vt:lpstr>Order of Business</vt:lpstr>
      <vt:lpstr>Characteristics of a Presiding Officer</vt:lpstr>
      <vt:lpstr>Characteristics of a Presiding Officer</vt:lpstr>
      <vt:lpstr>Characteristics of a Presiding Officer</vt:lpstr>
      <vt:lpstr>General Rules of the Assembly</vt:lpstr>
      <vt:lpstr>Main Motion</vt:lpstr>
      <vt:lpstr>Main Motion</vt:lpstr>
      <vt:lpstr>Main Motion</vt:lpstr>
      <vt:lpstr>Discussion</vt:lpstr>
      <vt:lpstr>Main Motion</vt:lpstr>
      <vt:lpstr>Voting on Motion</vt:lpstr>
      <vt:lpstr>A Tie Vote</vt:lpstr>
      <vt:lpstr>Privileged Motions</vt:lpstr>
      <vt:lpstr>Raise a Question of Privilege</vt:lpstr>
      <vt:lpstr>Raise a Question of Privilege</vt:lpstr>
      <vt:lpstr>Recess</vt:lpstr>
      <vt:lpstr>Recess</vt:lpstr>
      <vt:lpstr>Subsidiary Motions</vt:lpstr>
      <vt:lpstr>Previous Question</vt:lpstr>
      <vt:lpstr>Previous Question</vt:lpstr>
      <vt:lpstr>Postpone Definitely</vt:lpstr>
      <vt:lpstr>Postpone Definitely</vt:lpstr>
      <vt:lpstr>Commit or Refer</vt:lpstr>
      <vt:lpstr>Commit or Refer</vt:lpstr>
      <vt:lpstr>Amend</vt:lpstr>
      <vt:lpstr>Amend</vt:lpstr>
      <vt:lpstr>Amend</vt:lpstr>
      <vt:lpstr>Amend</vt:lpstr>
      <vt:lpstr>Postpone Indefinitely</vt:lpstr>
      <vt:lpstr>Postpone Indefinitely</vt:lpstr>
      <vt:lpstr>Incidental Motions</vt:lpstr>
      <vt:lpstr>Parliamentary Inquiry</vt:lpstr>
      <vt:lpstr>Parliamentary Inquiry</vt:lpstr>
      <vt:lpstr>Division of Assembly</vt:lpstr>
      <vt:lpstr>Division of Assembly</vt:lpstr>
      <vt:lpstr>Point of Order</vt:lpstr>
      <vt:lpstr>Point of Order</vt:lpstr>
      <vt:lpstr>Set Up for Meeting</vt:lpstr>
      <vt:lpstr>Set Up of Meeting</vt:lpstr>
      <vt:lpstr>Sample Conduct of Meeting</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Questions</vt:lpstr>
      <vt:lpstr>Guidelines</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Murray</dc:creator>
  <cp:lastModifiedBy>Kurt Murray</cp:lastModifiedBy>
  <cp:revision>41</cp:revision>
  <cp:lastPrinted>2018-09-21T15:55:30Z</cp:lastPrinted>
  <dcterms:created xsi:type="dcterms:W3CDTF">2016-11-30T20:36:45Z</dcterms:created>
  <dcterms:modified xsi:type="dcterms:W3CDTF">2018-09-21T21:03:28Z</dcterms:modified>
</cp:coreProperties>
</file>